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56" r:id="rId2"/>
    <p:sldId id="336" r:id="rId3"/>
    <p:sldId id="338" r:id="rId4"/>
    <p:sldId id="339" r:id="rId5"/>
    <p:sldId id="360" r:id="rId6"/>
    <p:sldId id="351" r:id="rId7"/>
    <p:sldId id="354" r:id="rId8"/>
    <p:sldId id="318" r:id="rId9"/>
    <p:sldId id="340" r:id="rId10"/>
    <p:sldId id="341" r:id="rId11"/>
    <p:sldId id="361" r:id="rId12"/>
    <p:sldId id="357" r:id="rId13"/>
    <p:sldId id="358" r:id="rId14"/>
    <p:sldId id="359" r:id="rId15"/>
    <p:sldId id="324" r:id="rId16"/>
    <p:sldId id="319" r:id="rId17"/>
    <p:sldId id="310" r:id="rId18"/>
    <p:sldId id="333" r:id="rId19"/>
  </p:sldIdLst>
  <p:sldSz cx="10442575" cy="7562850"/>
  <p:notesSz cx="7010400" cy="9296400"/>
  <p:defaultTextStyle>
    <a:defPPr>
      <a:defRPr lang="es-ES"/>
    </a:defPPr>
    <a:lvl1pPr marL="0" algn="l" defTabSz="5141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144" algn="l" defTabSz="5141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283" algn="l" defTabSz="5141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2425" algn="l" defTabSz="5141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6566" algn="l" defTabSz="5141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0708" algn="l" defTabSz="5141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4849" algn="l" defTabSz="5141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98990" algn="l" defTabSz="5141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3132" algn="l" defTabSz="5141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900"/>
    <a:srgbClr val="3228A4"/>
    <a:srgbClr val="F0C600"/>
    <a:srgbClr val="FFA569"/>
    <a:srgbClr val="006AE9"/>
    <a:srgbClr val="AC1F2F"/>
    <a:srgbClr val="0C8CAD"/>
    <a:srgbClr val="15A2BE"/>
    <a:srgbClr val="6CC5FA"/>
    <a:srgbClr val="FAA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0719" autoAdjust="0"/>
  </p:normalViewPr>
  <p:slideViewPr>
    <p:cSldViewPr snapToGrid="0" snapToObjects="1">
      <p:cViewPr>
        <p:scale>
          <a:sx n="60" d="100"/>
          <a:sy n="60" d="100"/>
        </p:scale>
        <p:origin x="-2424" y="-440"/>
      </p:cViewPr>
      <p:guideLst>
        <p:guide orient="horz" pos="2382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3F8DD-2B28-40E8-95CB-E21322E00A12}" type="doc">
      <dgm:prSet loTypeId="urn:microsoft.com/office/officeart/2005/8/layout/matrix1" loCatId="matrix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C"/>
        </a:p>
      </dgm:t>
    </dgm:pt>
    <dgm:pt modelId="{D57D534D-B8B3-442F-A2A1-D7986B76C7D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C" sz="1800" b="1" dirty="0" smtClean="0">
              <a:solidFill>
                <a:srgbClr val="FFFFFF"/>
              </a:solidFill>
              <a:latin typeface="Arial"/>
              <a:cs typeface="Arial"/>
            </a:rPr>
            <a:t>TERRITORIOS</a:t>
          </a:r>
          <a:endParaRPr lang="es-EC" sz="1800" b="1" dirty="0">
            <a:solidFill>
              <a:srgbClr val="FFFFFF"/>
            </a:solidFill>
            <a:latin typeface="Arial"/>
            <a:cs typeface="Arial"/>
          </a:endParaRPr>
        </a:p>
      </dgm:t>
    </dgm:pt>
    <dgm:pt modelId="{6AD1945D-E9C0-479A-8D28-7344A41781B4}" type="parTrans" cxnId="{BD8FD3C7-F89E-4941-98D9-43CDDD27743E}">
      <dgm:prSet/>
      <dgm:spPr/>
      <dgm:t>
        <a:bodyPr/>
        <a:lstStyle/>
        <a:p>
          <a:endParaRPr lang="es-EC" sz="1800">
            <a:latin typeface="Arial"/>
            <a:cs typeface="Arial"/>
          </a:endParaRPr>
        </a:p>
      </dgm:t>
    </dgm:pt>
    <dgm:pt modelId="{C0EF9943-DCE0-42EF-A44E-BA947D95A473}" type="sibTrans" cxnId="{BD8FD3C7-F89E-4941-98D9-43CDDD27743E}">
      <dgm:prSet/>
      <dgm:spPr/>
      <dgm:t>
        <a:bodyPr/>
        <a:lstStyle/>
        <a:p>
          <a:endParaRPr lang="es-EC" sz="1800">
            <a:latin typeface="Arial"/>
            <a:cs typeface="Arial"/>
          </a:endParaRPr>
        </a:p>
      </dgm:t>
    </dgm:pt>
    <dgm:pt modelId="{8A4459D1-30A5-47C5-B6DD-E97A7B588AB5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C" sz="1800" dirty="0" smtClean="0">
              <a:latin typeface="Arial"/>
              <a:cs typeface="Arial"/>
            </a:rPr>
            <a:t>Gobierno Central Desconcentrado</a:t>
          </a:r>
          <a:endParaRPr lang="es-EC" sz="1800" dirty="0">
            <a:latin typeface="Arial"/>
            <a:cs typeface="Arial"/>
          </a:endParaRPr>
        </a:p>
      </dgm:t>
    </dgm:pt>
    <dgm:pt modelId="{BA941A35-7DDD-4921-B295-585B3434752F}" type="parTrans" cxnId="{1F4CBBE3-7308-414C-BB31-49E319255F01}">
      <dgm:prSet/>
      <dgm:spPr/>
      <dgm:t>
        <a:bodyPr/>
        <a:lstStyle/>
        <a:p>
          <a:endParaRPr lang="es-EC" sz="1800">
            <a:latin typeface="Arial"/>
            <a:cs typeface="Arial"/>
          </a:endParaRPr>
        </a:p>
      </dgm:t>
    </dgm:pt>
    <dgm:pt modelId="{9BA2433D-2DE8-476F-9284-450BADD9B0C0}" type="sibTrans" cxnId="{1F4CBBE3-7308-414C-BB31-49E319255F01}">
      <dgm:prSet/>
      <dgm:spPr/>
      <dgm:t>
        <a:bodyPr/>
        <a:lstStyle/>
        <a:p>
          <a:endParaRPr lang="es-EC" sz="1800">
            <a:latin typeface="Arial"/>
            <a:cs typeface="Arial"/>
          </a:endParaRPr>
        </a:p>
      </dgm:t>
    </dgm:pt>
    <dgm:pt modelId="{D5F108DB-E977-4D85-A807-BEA23983552F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sz="1800" dirty="0" smtClean="0">
              <a:latin typeface="Arial"/>
              <a:cs typeface="Arial"/>
            </a:rPr>
            <a:t>Sector Privado</a:t>
          </a:r>
          <a:endParaRPr lang="es-EC" sz="1800" dirty="0">
            <a:latin typeface="Arial"/>
            <a:cs typeface="Arial"/>
          </a:endParaRPr>
        </a:p>
      </dgm:t>
    </dgm:pt>
    <dgm:pt modelId="{6F400974-FBB9-4582-B089-400AA1CB1FD5}" type="parTrans" cxnId="{529915B6-9A0E-4087-A7A8-222B0DD96876}">
      <dgm:prSet/>
      <dgm:spPr/>
      <dgm:t>
        <a:bodyPr/>
        <a:lstStyle/>
        <a:p>
          <a:endParaRPr lang="es-EC" sz="1800">
            <a:latin typeface="Arial"/>
            <a:cs typeface="Arial"/>
          </a:endParaRPr>
        </a:p>
      </dgm:t>
    </dgm:pt>
    <dgm:pt modelId="{AC770C2C-8576-4999-A6FF-A7E1F9F27927}" type="sibTrans" cxnId="{529915B6-9A0E-4087-A7A8-222B0DD96876}">
      <dgm:prSet/>
      <dgm:spPr/>
      <dgm:t>
        <a:bodyPr/>
        <a:lstStyle/>
        <a:p>
          <a:endParaRPr lang="es-EC" sz="1800">
            <a:latin typeface="Arial"/>
            <a:cs typeface="Arial"/>
          </a:endParaRPr>
        </a:p>
      </dgm:t>
    </dgm:pt>
    <dgm:pt modelId="{A6116B19-F109-4EB3-8380-97A0079A971D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sz="1800" dirty="0" smtClean="0">
              <a:latin typeface="Arial"/>
              <a:cs typeface="Arial"/>
            </a:rPr>
            <a:t>Organizaciones sociales</a:t>
          </a:r>
          <a:endParaRPr lang="es-EC" sz="1800" dirty="0">
            <a:latin typeface="Arial"/>
            <a:cs typeface="Arial"/>
          </a:endParaRPr>
        </a:p>
      </dgm:t>
    </dgm:pt>
    <dgm:pt modelId="{251855F7-92D7-4D6C-A159-40408B0A78D6}" type="parTrans" cxnId="{6634D8E2-F896-4ECC-BEC0-AF2AF3F7E55F}">
      <dgm:prSet/>
      <dgm:spPr/>
      <dgm:t>
        <a:bodyPr/>
        <a:lstStyle/>
        <a:p>
          <a:endParaRPr lang="es-EC" sz="1800">
            <a:latin typeface="Arial"/>
            <a:cs typeface="Arial"/>
          </a:endParaRPr>
        </a:p>
      </dgm:t>
    </dgm:pt>
    <dgm:pt modelId="{9A6009F3-AFD5-4E2E-960D-ADAB965E154B}" type="sibTrans" cxnId="{6634D8E2-F896-4ECC-BEC0-AF2AF3F7E55F}">
      <dgm:prSet/>
      <dgm:spPr/>
      <dgm:t>
        <a:bodyPr/>
        <a:lstStyle/>
        <a:p>
          <a:endParaRPr lang="es-EC" sz="1800">
            <a:latin typeface="Arial"/>
            <a:cs typeface="Arial"/>
          </a:endParaRPr>
        </a:p>
      </dgm:t>
    </dgm:pt>
    <dgm:pt modelId="{396EA062-AB26-480D-ADF2-37D0C8EA0905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sz="1800" dirty="0" smtClean="0">
              <a:latin typeface="Arial"/>
              <a:cs typeface="Arial"/>
            </a:rPr>
            <a:t>Gobiernos autónomos descentralizados</a:t>
          </a:r>
          <a:endParaRPr lang="es-EC" sz="1800" dirty="0">
            <a:latin typeface="Arial"/>
            <a:cs typeface="Arial"/>
          </a:endParaRPr>
        </a:p>
      </dgm:t>
    </dgm:pt>
    <dgm:pt modelId="{AA830E07-B913-4AA4-8917-81FEB5BE8632}" type="parTrans" cxnId="{0A42096D-8201-4E33-AE15-2536B7C89E74}">
      <dgm:prSet/>
      <dgm:spPr/>
      <dgm:t>
        <a:bodyPr/>
        <a:lstStyle/>
        <a:p>
          <a:endParaRPr lang="es-EC" sz="1800">
            <a:latin typeface="Arial"/>
            <a:cs typeface="Arial"/>
          </a:endParaRPr>
        </a:p>
      </dgm:t>
    </dgm:pt>
    <dgm:pt modelId="{72101986-8142-4ACE-B23E-C765C224FF00}" type="sibTrans" cxnId="{0A42096D-8201-4E33-AE15-2536B7C89E74}">
      <dgm:prSet/>
      <dgm:spPr/>
      <dgm:t>
        <a:bodyPr/>
        <a:lstStyle/>
        <a:p>
          <a:endParaRPr lang="es-EC" sz="1800">
            <a:latin typeface="Arial"/>
            <a:cs typeface="Arial"/>
          </a:endParaRPr>
        </a:p>
      </dgm:t>
    </dgm:pt>
    <dgm:pt modelId="{4E7F8E3E-61F5-44CB-ACB6-52DFADEC3998}" type="pres">
      <dgm:prSet presAssocID="{87F3F8DD-2B28-40E8-95CB-E21322E00A1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84F0941-2730-40FF-8723-F65117DBD362}" type="pres">
      <dgm:prSet presAssocID="{87F3F8DD-2B28-40E8-95CB-E21322E00A12}" presName="matrix" presStyleCnt="0"/>
      <dgm:spPr/>
      <dgm:t>
        <a:bodyPr/>
        <a:lstStyle/>
        <a:p>
          <a:endParaRPr lang="es-EC"/>
        </a:p>
      </dgm:t>
    </dgm:pt>
    <dgm:pt modelId="{C1E114E0-B6E7-41AA-9348-37A8AC3987AB}" type="pres">
      <dgm:prSet presAssocID="{87F3F8DD-2B28-40E8-95CB-E21322E00A12}" presName="tile1" presStyleLbl="node1" presStyleIdx="0" presStyleCnt="4"/>
      <dgm:spPr/>
      <dgm:t>
        <a:bodyPr/>
        <a:lstStyle/>
        <a:p>
          <a:endParaRPr lang="es-EC"/>
        </a:p>
      </dgm:t>
    </dgm:pt>
    <dgm:pt modelId="{59462688-F9AD-4BA2-B38E-576BEA991D8B}" type="pres">
      <dgm:prSet presAssocID="{87F3F8DD-2B28-40E8-95CB-E21322E00A1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A78184-4CB6-45B4-9EB6-9B806886192C}" type="pres">
      <dgm:prSet presAssocID="{87F3F8DD-2B28-40E8-95CB-E21322E00A12}" presName="tile2" presStyleLbl="node1" presStyleIdx="1" presStyleCnt="4"/>
      <dgm:spPr/>
      <dgm:t>
        <a:bodyPr/>
        <a:lstStyle/>
        <a:p>
          <a:endParaRPr lang="es-EC"/>
        </a:p>
      </dgm:t>
    </dgm:pt>
    <dgm:pt modelId="{4ECCB087-A564-4FFC-9ABB-8F598668485B}" type="pres">
      <dgm:prSet presAssocID="{87F3F8DD-2B28-40E8-95CB-E21322E00A1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BE184F-717A-45D7-843F-D4128D835BC8}" type="pres">
      <dgm:prSet presAssocID="{87F3F8DD-2B28-40E8-95CB-E21322E00A12}" presName="tile3" presStyleLbl="node1" presStyleIdx="2" presStyleCnt="4"/>
      <dgm:spPr/>
      <dgm:t>
        <a:bodyPr/>
        <a:lstStyle/>
        <a:p>
          <a:endParaRPr lang="es-EC"/>
        </a:p>
      </dgm:t>
    </dgm:pt>
    <dgm:pt modelId="{C759B053-6B0B-4A59-B2E5-F8576AB30E26}" type="pres">
      <dgm:prSet presAssocID="{87F3F8DD-2B28-40E8-95CB-E21322E00A1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8A3B35-0FDF-4AFC-A8C4-85CB842F915D}" type="pres">
      <dgm:prSet presAssocID="{87F3F8DD-2B28-40E8-95CB-E21322E00A12}" presName="tile4" presStyleLbl="node1" presStyleIdx="3" presStyleCnt="4"/>
      <dgm:spPr/>
      <dgm:t>
        <a:bodyPr/>
        <a:lstStyle/>
        <a:p>
          <a:endParaRPr lang="es-EC"/>
        </a:p>
      </dgm:t>
    </dgm:pt>
    <dgm:pt modelId="{2B318BD4-E2B7-44F9-9C97-11340DACA9D6}" type="pres">
      <dgm:prSet presAssocID="{87F3F8DD-2B28-40E8-95CB-E21322E00A1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1C0906-42E8-4F98-A481-521C8D42D6DA}" type="pres">
      <dgm:prSet presAssocID="{87F3F8DD-2B28-40E8-95CB-E21322E00A12}" presName="centerTile" presStyleLbl="fgShp" presStyleIdx="0" presStyleCnt="1" custScaleX="143346" custScaleY="143346" custLinFactNeighborX="-2818" custLinFactNeighborY="-7527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0E534E44-66CE-5C46-A54E-37931A66825A}" type="presOf" srcId="{D5F108DB-E977-4D85-A807-BEA23983552F}" destId="{4ECCB087-A564-4FFC-9ABB-8F598668485B}" srcOrd="1" destOrd="0" presId="urn:microsoft.com/office/officeart/2005/8/layout/matrix1"/>
    <dgm:cxn modelId="{6634D8E2-F896-4ECC-BEC0-AF2AF3F7E55F}" srcId="{D57D534D-B8B3-442F-A2A1-D7986B76C7DD}" destId="{A6116B19-F109-4EB3-8380-97A0079A971D}" srcOrd="2" destOrd="0" parTransId="{251855F7-92D7-4D6C-A159-40408B0A78D6}" sibTransId="{9A6009F3-AFD5-4E2E-960D-ADAB965E154B}"/>
    <dgm:cxn modelId="{66FCB98B-DCF7-9147-98E5-525E87A5CADF}" type="presOf" srcId="{8A4459D1-30A5-47C5-B6DD-E97A7B588AB5}" destId="{C1E114E0-B6E7-41AA-9348-37A8AC3987AB}" srcOrd="0" destOrd="0" presId="urn:microsoft.com/office/officeart/2005/8/layout/matrix1"/>
    <dgm:cxn modelId="{D0E360B3-7EAF-5945-9B44-69C0ADA15FBD}" type="presOf" srcId="{87F3F8DD-2B28-40E8-95CB-E21322E00A12}" destId="{4E7F8E3E-61F5-44CB-ACB6-52DFADEC3998}" srcOrd="0" destOrd="0" presId="urn:microsoft.com/office/officeart/2005/8/layout/matrix1"/>
    <dgm:cxn modelId="{529915B6-9A0E-4087-A7A8-222B0DD96876}" srcId="{D57D534D-B8B3-442F-A2A1-D7986B76C7DD}" destId="{D5F108DB-E977-4D85-A807-BEA23983552F}" srcOrd="1" destOrd="0" parTransId="{6F400974-FBB9-4582-B089-400AA1CB1FD5}" sibTransId="{AC770C2C-8576-4999-A6FF-A7E1F9F27927}"/>
    <dgm:cxn modelId="{BFBBBE0B-F68D-AB4E-908B-5DE129D18D5A}" type="presOf" srcId="{396EA062-AB26-480D-ADF2-37D0C8EA0905}" destId="{878A3B35-0FDF-4AFC-A8C4-85CB842F915D}" srcOrd="0" destOrd="0" presId="urn:microsoft.com/office/officeart/2005/8/layout/matrix1"/>
    <dgm:cxn modelId="{E657470E-0000-D348-AC15-24C4822D77CB}" type="presOf" srcId="{D5F108DB-E977-4D85-A807-BEA23983552F}" destId="{E6A78184-4CB6-45B4-9EB6-9B806886192C}" srcOrd="0" destOrd="0" presId="urn:microsoft.com/office/officeart/2005/8/layout/matrix1"/>
    <dgm:cxn modelId="{0A42096D-8201-4E33-AE15-2536B7C89E74}" srcId="{D57D534D-B8B3-442F-A2A1-D7986B76C7DD}" destId="{396EA062-AB26-480D-ADF2-37D0C8EA0905}" srcOrd="3" destOrd="0" parTransId="{AA830E07-B913-4AA4-8917-81FEB5BE8632}" sibTransId="{72101986-8142-4ACE-B23E-C765C224FF00}"/>
    <dgm:cxn modelId="{9A399EB1-ED42-D643-8C24-C91173CF6A86}" type="presOf" srcId="{A6116B19-F109-4EB3-8380-97A0079A971D}" destId="{B0BE184F-717A-45D7-843F-D4128D835BC8}" srcOrd="0" destOrd="0" presId="urn:microsoft.com/office/officeart/2005/8/layout/matrix1"/>
    <dgm:cxn modelId="{71F045E7-D092-9242-A42B-44E412E59C12}" type="presOf" srcId="{396EA062-AB26-480D-ADF2-37D0C8EA0905}" destId="{2B318BD4-E2B7-44F9-9C97-11340DACA9D6}" srcOrd="1" destOrd="0" presId="urn:microsoft.com/office/officeart/2005/8/layout/matrix1"/>
    <dgm:cxn modelId="{A16E4870-16B1-0A44-9B8E-C14BEEEE59D0}" type="presOf" srcId="{A6116B19-F109-4EB3-8380-97A0079A971D}" destId="{C759B053-6B0B-4A59-B2E5-F8576AB30E26}" srcOrd="1" destOrd="0" presId="urn:microsoft.com/office/officeart/2005/8/layout/matrix1"/>
    <dgm:cxn modelId="{965A24CE-B84C-9344-8EF1-C06B405615CF}" type="presOf" srcId="{D57D534D-B8B3-442F-A2A1-D7986B76C7DD}" destId="{7D1C0906-42E8-4F98-A481-521C8D42D6DA}" srcOrd="0" destOrd="0" presId="urn:microsoft.com/office/officeart/2005/8/layout/matrix1"/>
    <dgm:cxn modelId="{1F4CBBE3-7308-414C-BB31-49E319255F01}" srcId="{D57D534D-B8B3-442F-A2A1-D7986B76C7DD}" destId="{8A4459D1-30A5-47C5-B6DD-E97A7B588AB5}" srcOrd="0" destOrd="0" parTransId="{BA941A35-7DDD-4921-B295-585B3434752F}" sibTransId="{9BA2433D-2DE8-476F-9284-450BADD9B0C0}"/>
    <dgm:cxn modelId="{BD8FD3C7-F89E-4941-98D9-43CDDD27743E}" srcId="{87F3F8DD-2B28-40E8-95CB-E21322E00A12}" destId="{D57D534D-B8B3-442F-A2A1-D7986B76C7DD}" srcOrd="0" destOrd="0" parTransId="{6AD1945D-E9C0-479A-8D28-7344A41781B4}" sibTransId="{C0EF9943-DCE0-42EF-A44E-BA947D95A473}"/>
    <dgm:cxn modelId="{1A456504-B0F7-664F-BB94-79AE7A1C81BF}" type="presOf" srcId="{8A4459D1-30A5-47C5-B6DD-E97A7B588AB5}" destId="{59462688-F9AD-4BA2-B38E-576BEA991D8B}" srcOrd="1" destOrd="0" presId="urn:microsoft.com/office/officeart/2005/8/layout/matrix1"/>
    <dgm:cxn modelId="{0E659526-2C21-D04D-BDCA-5A3CB18846A6}" type="presParOf" srcId="{4E7F8E3E-61F5-44CB-ACB6-52DFADEC3998}" destId="{284F0941-2730-40FF-8723-F65117DBD362}" srcOrd="0" destOrd="0" presId="urn:microsoft.com/office/officeart/2005/8/layout/matrix1"/>
    <dgm:cxn modelId="{6A665743-48B6-1940-93AC-BF61EDA96B78}" type="presParOf" srcId="{284F0941-2730-40FF-8723-F65117DBD362}" destId="{C1E114E0-B6E7-41AA-9348-37A8AC3987AB}" srcOrd="0" destOrd="0" presId="urn:microsoft.com/office/officeart/2005/8/layout/matrix1"/>
    <dgm:cxn modelId="{2E555E40-92B1-C64E-9711-33664A056A60}" type="presParOf" srcId="{284F0941-2730-40FF-8723-F65117DBD362}" destId="{59462688-F9AD-4BA2-B38E-576BEA991D8B}" srcOrd="1" destOrd="0" presId="urn:microsoft.com/office/officeart/2005/8/layout/matrix1"/>
    <dgm:cxn modelId="{3B0DBB5E-2556-F642-8324-7F08A91557CC}" type="presParOf" srcId="{284F0941-2730-40FF-8723-F65117DBD362}" destId="{E6A78184-4CB6-45B4-9EB6-9B806886192C}" srcOrd="2" destOrd="0" presId="urn:microsoft.com/office/officeart/2005/8/layout/matrix1"/>
    <dgm:cxn modelId="{29D2195D-1E92-8F4E-922F-B2DD59C86720}" type="presParOf" srcId="{284F0941-2730-40FF-8723-F65117DBD362}" destId="{4ECCB087-A564-4FFC-9ABB-8F598668485B}" srcOrd="3" destOrd="0" presId="urn:microsoft.com/office/officeart/2005/8/layout/matrix1"/>
    <dgm:cxn modelId="{A38E4B74-733E-A54D-98B0-255E68F6D8BD}" type="presParOf" srcId="{284F0941-2730-40FF-8723-F65117DBD362}" destId="{B0BE184F-717A-45D7-843F-D4128D835BC8}" srcOrd="4" destOrd="0" presId="urn:microsoft.com/office/officeart/2005/8/layout/matrix1"/>
    <dgm:cxn modelId="{239B1180-3526-0C42-8B64-601BC4925354}" type="presParOf" srcId="{284F0941-2730-40FF-8723-F65117DBD362}" destId="{C759B053-6B0B-4A59-B2E5-F8576AB30E26}" srcOrd="5" destOrd="0" presId="urn:microsoft.com/office/officeart/2005/8/layout/matrix1"/>
    <dgm:cxn modelId="{7E7615DF-22B0-CE4F-9768-00CF2B89E411}" type="presParOf" srcId="{284F0941-2730-40FF-8723-F65117DBD362}" destId="{878A3B35-0FDF-4AFC-A8C4-85CB842F915D}" srcOrd="6" destOrd="0" presId="urn:microsoft.com/office/officeart/2005/8/layout/matrix1"/>
    <dgm:cxn modelId="{4D35F45B-A89C-BA44-B2D5-A904FEAF0C03}" type="presParOf" srcId="{284F0941-2730-40FF-8723-F65117DBD362}" destId="{2B318BD4-E2B7-44F9-9C97-11340DACA9D6}" srcOrd="7" destOrd="0" presId="urn:microsoft.com/office/officeart/2005/8/layout/matrix1"/>
    <dgm:cxn modelId="{46ECB3F1-8582-B245-9781-1206ACF6D7CE}" type="presParOf" srcId="{4E7F8E3E-61F5-44CB-ACB6-52DFADEC3998}" destId="{7D1C0906-42E8-4F98-A481-521C8D42D6D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114E0-B6E7-41AA-9348-37A8AC3987AB}">
      <dsp:nvSpPr>
        <dsp:cNvPr id="0" name=""/>
        <dsp:cNvSpPr/>
      </dsp:nvSpPr>
      <dsp:spPr>
        <a:xfrm rot="16200000">
          <a:off x="566896" y="-566896"/>
          <a:ext cx="1335088" cy="2468880"/>
        </a:xfrm>
        <a:prstGeom prst="round1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/>
              <a:cs typeface="Arial"/>
            </a:rPr>
            <a:t>Gobierno Central Desconcentrado</a:t>
          </a:r>
          <a:endParaRPr lang="es-EC" sz="1800" kern="1200" dirty="0">
            <a:latin typeface="Arial"/>
            <a:cs typeface="Arial"/>
          </a:endParaRPr>
        </a:p>
      </dsp:txBody>
      <dsp:txXfrm rot="5400000">
        <a:off x="-1" y="1"/>
        <a:ext cx="2468880" cy="1001316"/>
      </dsp:txXfrm>
    </dsp:sp>
    <dsp:sp modelId="{E6A78184-4CB6-45B4-9EB6-9B806886192C}">
      <dsp:nvSpPr>
        <dsp:cNvPr id="0" name=""/>
        <dsp:cNvSpPr/>
      </dsp:nvSpPr>
      <dsp:spPr>
        <a:xfrm>
          <a:off x="2468880" y="0"/>
          <a:ext cx="2468880" cy="1335088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/>
              <a:cs typeface="Arial"/>
            </a:rPr>
            <a:t>Sector Privado</a:t>
          </a:r>
          <a:endParaRPr lang="es-EC" sz="1800" kern="1200" dirty="0">
            <a:latin typeface="Arial"/>
            <a:cs typeface="Arial"/>
          </a:endParaRPr>
        </a:p>
      </dsp:txBody>
      <dsp:txXfrm>
        <a:off x="2468880" y="0"/>
        <a:ext cx="2468880" cy="1001316"/>
      </dsp:txXfrm>
    </dsp:sp>
    <dsp:sp modelId="{B0BE184F-717A-45D7-843F-D4128D835BC8}">
      <dsp:nvSpPr>
        <dsp:cNvPr id="0" name=""/>
        <dsp:cNvSpPr/>
      </dsp:nvSpPr>
      <dsp:spPr>
        <a:xfrm rot="10800000">
          <a:off x="0" y="1335088"/>
          <a:ext cx="2468880" cy="1335088"/>
        </a:xfrm>
        <a:prstGeom prst="round1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/>
              <a:cs typeface="Arial"/>
            </a:rPr>
            <a:t>Organizaciones sociales</a:t>
          </a:r>
          <a:endParaRPr lang="es-EC" sz="1800" kern="1200" dirty="0">
            <a:latin typeface="Arial"/>
            <a:cs typeface="Arial"/>
          </a:endParaRPr>
        </a:p>
      </dsp:txBody>
      <dsp:txXfrm rot="10800000">
        <a:off x="0" y="1668859"/>
        <a:ext cx="2468880" cy="1001316"/>
      </dsp:txXfrm>
    </dsp:sp>
    <dsp:sp modelId="{878A3B35-0FDF-4AFC-A8C4-85CB842F915D}">
      <dsp:nvSpPr>
        <dsp:cNvPr id="0" name=""/>
        <dsp:cNvSpPr/>
      </dsp:nvSpPr>
      <dsp:spPr>
        <a:xfrm rot="5400000">
          <a:off x="3035776" y="768192"/>
          <a:ext cx="1335088" cy="2468880"/>
        </a:xfrm>
        <a:prstGeom prst="round1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/>
              <a:cs typeface="Arial"/>
            </a:rPr>
            <a:t>Gobiernos autónomos descentralizados</a:t>
          </a:r>
          <a:endParaRPr lang="es-EC" sz="1800" kern="1200" dirty="0">
            <a:latin typeface="Arial"/>
            <a:cs typeface="Arial"/>
          </a:endParaRPr>
        </a:p>
      </dsp:txBody>
      <dsp:txXfrm rot="-5400000">
        <a:off x="2468879" y="1668860"/>
        <a:ext cx="2468880" cy="1001316"/>
      </dsp:txXfrm>
    </dsp:sp>
    <dsp:sp modelId="{7D1C0906-42E8-4F98-A481-521C8D42D6DA}">
      <dsp:nvSpPr>
        <dsp:cNvPr id="0" name=""/>
        <dsp:cNvSpPr/>
      </dsp:nvSpPr>
      <dsp:spPr>
        <a:xfrm>
          <a:off x="1365423" y="806393"/>
          <a:ext cx="2123424" cy="956897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rgbClr val="FFFFFF"/>
              </a:solidFill>
              <a:latin typeface="Arial"/>
              <a:cs typeface="Arial"/>
            </a:rPr>
            <a:t>TERRITORIOS</a:t>
          </a:r>
          <a:endParaRPr lang="es-EC" sz="1800" b="1" kern="1200" dirty="0">
            <a:solidFill>
              <a:srgbClr val="FFFFFF"/>
            </a:solidFill>
            <a:latin typeface="Arial"/>
            <a:cs typeface="Arial"/>
          </a:endParaRPr>
        </a:p>
      </dsp:txBody>
      <dsp:txXfrm>
        <a:off x="1412135" y="853105"/>
        <a:ext cx="2030000" cy="863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93" cy="465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276" y="0"/>
            <a:ext cx="3038493" cy="465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01932-75AE-48FF-BF9F-DD20F9E06484}" type="datetimeFigureOut">
              <a:rPr lang="es-EC" smtClean="0"/>
              <a:pPr/>
              <a:t>18/10/15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797"/>
            <a:ext cx="3038493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276" y="8829797"/>
            <a:ext cx="3038493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0A396-B44B-4176-99C1-244F3CF1CB8A}" type="slidenum">
              <a:rPr lang="es-EC" smtClean="0"/>
              <a:pPr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4694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CE61C-ACCA-4E7C-8EEC-7E41155C868D}" type="datetimeFigureOut">
              <a:rPr lang="es-EC" smtClean="0"/>
              <a:pPr/>
              <a:t>18/10/15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696913"/>
            <a:ext cx="4813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85BEF-0DF4-4D4B-837D-46FABEC4B302}" type="slidenum">
              <a:rPr lang="es-EC" smtClean="0"/>
              <a:pPr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241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4" algn="l" defTabSz="913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7" algn="l" defTabSz="913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3" algn="l" defTabSz="913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6" algn="l" defTabSz="913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0" algn="l" defTabSz="913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44" algn="l" defTabSz="913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18" algn="l" defTabSz="913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91" algn="l" defTabSz="913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12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4066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8582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1881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 smtClean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183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6822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5839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6524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302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069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5087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39788" y="744538"/>
            <a:ext cx="5140325" cy="3724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AB0E-3935-4B9E-90F4-7D515DC12A20}" type="slidenum">
              <a:rPr lang="es-EC" smtClean="0"/>
              <a:pPr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9226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AB0E-3935-4B9E-90F4-7D515DC12A20}" type="slidenum">
              <a:rPr lang="es-EC" smtClean="0"/>
              <a:pPr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0729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5427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8186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727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5BEF-0DF4-4D4B-837D-46FABEC4B302}" type="slidenum">
              <a:rPr lang="es-EC" smtClean="0"/>
              <a:pPr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965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9" name="Marcador de título 8"/>
          <p:cNvSpPr>
            <a:spLocks noGrp="1"/>
          </p:cNvSpPr>
          <p:nvPr>
            <p:ph type="title"/>
          </p:nvPr>
        </p:nvSpPr>
        <p:spPr>
          <a:xfrm>
            <a:off x="4076680" y="303214"/>
            <a:ext cx="5843607" cy="980822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875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0754" y="302870"/>
            <a:ext cx="5909695" cy="981167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3A57FF83-93C9-49D3-B621-0FDEFF91A2A2}" type="datetime1">
              <a:rPr lang="es-ES" smtClean="0"/>
              <a:t>18/10/15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54F-3777-4D4E-A3AB-7D5F76E033E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05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570867" y="302865"/>
            <a:ext cx="2349579" cy="6452932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22130" y="302865"/>
            <a:ext cx="6874695" cy="645293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11A8B31A-61CC-4DCC-BFD7-D5341E13B5F7}" type="datetime1">
              <a:rPr lang="es-ES" smtClean="0"/>
              <a:t>18/10/15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54F-3777-4D4E-A3AB-7D5F76E033E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523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42F74EDC-E452-41CC-A21F-4CC6102CB5D3}" type="datetime1">
              <a:rPr lang="es-ES" smtClean="0"/>
              <a:t>18/10/15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0F8F-BD05-0C4A-ABDB-BE6088583CA5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7" name="6 Flecha abajo"/>
          <p:cNvSpPr/>
          <p:nvPr userDrawn="1"/>
        </p:nvSpPr>
        <p:spPr>
          <a:xfrm>
            <a:off x="391596" y="693261"/>
            <a:ext cx="152288" cy="21007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41" tIns="51420" rIns="102841" bIns="51420" rtlCol="0" anchor="ctr"/>
          <a:lstStyle/>
          <a:p>
            <a:pPr algn="ctr"/>
            <a:endParaRPr lang="es-EC"/>
          </a:p>
        </p:txBody>
      </p:sp>
      <p:sp>
        <p:nvSpPr>
          <p:cNvPr id="9" name="Marcador de título 8"/>
          <p:cNvSpPr>
            <a:spLocks noGrp="1"/>
          </p:cNvSpPr>
          <p:nvPr>
            <p:ph type="title"/>
          </p:nvPr>
        </p:nvSpPr>
        <p:spPr>
          <a:xfrm>
            <a:off x="4076680" y="303214"/>
            <a:ext cx="5843607" cy="980822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10" name="Marcador de texto 2"/>
          <p:cNvSpPr>
            <a:spLocks noGrp="1"/>
          </p:cNvSpPr>
          <p:nvPr>
            <p:ph idx="1"/>
          </p:nvPr>
        </p:nvSpPr>
        <p:spPr>
          <a:xfrm>
            <a:off x="522129" y="1764670"/>
            <a:ext cx="9398318" cy="4991131"/>
          </a:xfrm>
          <a:prstGeom prst="rect">
            <a:avLst/>
          </a:prstGeom>
        </p:spPr>
        <p:txBody>
          <a:bodyPr vert="horz" lIns="102829" tIns="51414" rIns="102829" bIns="51414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59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22129" y="7009642"/>
            <a:ext cx="2436601" cy="402652"/>
          </a:xfrm>
          <a:prstGeom prst="rect">
            <a:avLst/>
          </a:prstGeom>
        </p:spPr>
        <p:txBody>
          <a:bodyPr lIns="102879" tIns="51440" rIns="102879" bIns="51440"/>
          <a:lstStyle/>
          <a:p>
            <a:fld id="{BFE1E8BD-A354-4CCA-8A82-1FD00FC8F6C0}" type="datetime1">
              <a:rPr lang="es-ES" smtClean="0"/>
              <a:t>18/10/15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0F8F-BD05-0C4A-ABDB-BE6088583CA5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7" name="6 Flecha abajo"/>
          <p:cNvSpPr/>
          <p:nvPr userDrawn="1"/>
        </p:nvSpPr>
        <p:spPr>
          <a:xfrm>
            <a:off x="391596" y="693261"/>
            <a:ext cx="152288" cy="21007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79" tIns="51440" rIns="102879" bIns="51440"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065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3193" y="2349390"/>
            <a:ext cx="8876189" cy="16211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6386" y="4285615"/>
            <a:ext cx="7309803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8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A2D1FB7B-D5A7-41B6-8263-1D3ABAF9DDF5}" type="datetime1">
              <a:rPr lang="es-ES" smtClean="0"/>
              <a:t>18/10/15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54F-3777-4D4E-A3AB-7D5F76E033E2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8" name="Marcador de título 8"/>
          <p:cNvSpPr txBox="1">
            <a:spLocks/>
          </p:cNvSpPr>
          <p:nvPr userDrawn="1"/>
        </p:nvSpPr>
        <p:spPr>
          <a:xfrm>
            <a:off x="4076680" y="303214"/>
            <a:ext cx="5843607" cy="980822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r" defTabSz="51420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s-ES_tradnl" sz="2800" dirty="0" smtClean="0">
                <a:latin typeface="Arial"/>
                <a:cs typeface="Arial"/>
              </a:rPr>
              <a:t>Clic para editar título</a:t>
            </a:r>
            <a:endParaRPr lang="es-E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61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4891" y="3205463"/>
            <a:ext cx="8876189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1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2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24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6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07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48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98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E332F907-8052-4D3A-86D4-30DD48F6B4BF}" type="datetime1">
              <a:rPr lang="es-ES" smtClean="0"/>
              <a:t>18/10/15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54F-3777-4D4E-A3AB-7D5F76E033E2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8" name="Marcador de título 8"/>
          <p:cNvSpPr>
            <a:spLocks noGrp="1"/>
          </p:cNvSpPr>
          <p:nvPr>
            <p:ph type="title"/>
          </p:nvPr>
        </p:nvSpPr>
        <p:spPr>
          <a:xfrm>
            <a:off x="4076680" y="303214"/>
            <a:ext cx="5843607" cy="980822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565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22130" y="1764670"/>
            <a:ext cx="4612137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08309" y="1764670"/>
            <a:ext cx="4612137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9A8F6710-E46A-4C6C-BCE5-6DBAE612852B}" type="datetime1">
              <a:rPr lang="es-ES" smtClean="0"/>
              <a:t>18/10/15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54F-3777-4D4E-A3AB-7D5F76E033E2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9" name="Marcador de título 8"/>
          <p:cNvSpPr>
            <a:spLocks noGrp="1"/>
          </p:cNvSpPr>
          <p:nvPr>
            <p:ph type="title"/>
          </p:nvPr>
        </p:nvSpPr>
        <p:spPr>
          <a:xfrm>
            <a:off x="4076680" y="303214"/>
            <a:ext cx="5843607" cy="980822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62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22131" y="1692892"/>
            <a:ext cx="461395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144" indent="0">
              <a:buNone/>
              <a:defRPr sz="2300" b="1"/>
            </a:lvl2pPr>
            <a:lvl3pPr marL="1028283" indent="0">
              <a:buNone/>
              <a:defRPr sz="2000" b="1"/>
            </a:lvl3pPr>
            <a:lvl4pPr marL="1542425" indent="0">
              <a:buNone/>
              <a:defRPr sz="1800" b="1"/>
            </a:lvl4pPr>
            <a:lvl5pPr marL="2056566" indent="0">
              <a:buNone/>
              <a:defRPr sz="1800" b="1"/>
            </a:lvl5pPr>
            <a:lvl6pPr marL="2570708" indent="0">
              <a:buNone/>
              <a:defRPr sz="1800" b="1"/>
            </a:lvl6pPr>
            <a:lvl7pPr marL="3084849" indent="0">
              <a:buNone/>
              <a:defRPr sz="1800" b="1"/>
            </a:lvl7pPr>
            <a:lvl8pPr marL="3598990" indent="0">
              <a:buNone/>
              <a:defRPr sz="1800" b="1"/>
            </a:lvl8pPr>
            <a:lvl9pPr marL="4113132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22131" y="2398408"/>
            <a:ext cx="461395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304688" y="1692892"/>
            <a:ext cx="4615763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144" indent="0">
              <a:buNone/>
              <a:defRPr sz="2300" b="1"/>
            </a:lvl2pPr>
            <a:lvl3pPr marL="1028283" indent="0">
              <a:buNone/>
              <a:defRPr sz="2000" b="1"/>
            </a:lvl3pPr>
            <a:lvl4pPr marL="1542425" indent="0">
              <a:buNone/>
              <a:defRPr sz="1800" b="1"/>
            </a:lvl4pPr>
            <a:lvl5pPr marL="2056566" indent="0">
              <a:buNone/>
              <a:defRPr sz="1800" b="1"/>
            </a:lvl5pPr>
            <a:lvl6pPr marL="2570708" indent="0">
              <a:buNone/>
              <a:defRPr sz="1800" b="1"/>
            </a:lvl6pPr>
            <a:lvl7pPr marL="3084849" indent="0">
              <a:buNone/>
              <a:defRPr sz="1800" b="1"/>
            </a:lvl7pPr>
            <a:lvl8pPr marL="3598990" indent="0">
              <a:buNone/>
              <a:defRPr sz="1800" b="1"/>
            </a:lvl8pPr>
            <a:lvl9pPr marL="4113132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304688" y="2398408"/>
            <a:ext cx="4615763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58BABB8B-363E-404A-9697-F673D4EB8F77}" type="datetime1">
              <a:rPr lang="es-ES" smtClean="0"/>
              <a:t>18/10/15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54F-3777-4D4E-A3AB-7D5F76E033E2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11" name="Marcador de título 8"/>
          <p:cNvSpPr>
            <a:spLocks noGrp="1"/>
          </p:cNvSpPr>
          <p:nvPr>
            <p:ph type="title"/>
          </p:nvPr>
        </p:nvSpPr>
        <p:spPr>
          <a:xfrm>
            <a:off x="4076680" y="303214"/>
            <a:ext cx="5843607" cy="980822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226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4F1DAD66-2582-457D-9C88-07E31D48BC49}" type="datetime1">
              <a:rPr lang="es-ES" smtClean="0"/>
              <a:t>18/10/15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54F-3777-4D4E-A3AB-7D5F76E033E2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6" name="Marcador de título 8"/>
          <p:cNvSpPr>
            <a:spLocks noGrp="1"/>
          </p:cNvSpPr>
          <p:nvPr>
            <p:ph type="title"/>
          </p:nvPr>
        </p:nvSpPr>
        <p:spPr>
          <a:xfrm>
            <a:off x="4076680" y="303214"/>
            <a:ext cx="5843607" cy="980822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39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986ECE78-D8F2-4484-89C2-DBD41EFD8B05}" type="datetime1">
              <a:rPr lang="es-ES" smtClean="0"/>
              <a:t>18/10/15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54F-3777-4D4E-A3AB-7D5F76E033E2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6" name="Marcador de título 8"/>
          <p:cNvSpPr>
            <a:spLocks noGrp="1"/>
          </p:cNvSpPr>
          <p:nvPr>
            <p:ph type="title"/>
          </p:nvPr>
        </p:nvSpPr>
        <p:spPr>
          <a:xfrm>
            <a:off x="4076680" y="303214"/>
            <a:ext cx="5843607" cy="980822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64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134" y="301113"/>
            <a:ext cx="3435535" cy="1281483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82757" y="301118"/>
            <a:ext cx="5837689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22134" y="1582598"/>
            <a:ext cx="3435535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14144" indent="0">
              <a:buNone/>
              <a:defRPr sz="1400"/>
            </a:lvl2pPr>
            <a:lvl3pPr marL="1028283" indent="0">
              <a:buNone/>
              <a:defRPr sz="1100"/>
            </a:lvl3pPr>
            <a:lvl4pPr marL="1542425" indent="0">
              <a:buNone/>
              <a:defRPr sz="1000"/>
            </a:lvl4pPr>
            <a:lvl5pPr marL="2056566" indent="0">
              <a:buNone/>
              <a:defRPr sz="1000"/>
            </a:lvl5pPr>
            <a:lvl6pPr marL="2570708" indent="0">
              <a:buNone/>
              <a:defRPr sz="1000"/>
            </a:lvl6pPr>
            <a:lvl7pPr marL="3084849" indent="0">
              <a:buNone/>
              <a:defRPr sz="1000"/>
            </a:lvl7pPr>
            <a:lvl8pPr marL="3598990" indent="0">
              <a:buNone/>
              <a:defRPr sz="1000"/>
            </a:lvl8pPr>
            <a:lvl9pPr marL="4113132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368640B2-5717-4528-A129-2CBDC3536F3A}" type="datetime1">
              <a:rPr lang="es-ES" smtClean="0"/>
              <a:t>18/10/15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54F-3777-4D4E-A3AB-7D5F76E033E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31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6819" y="5293995"/>
            <a:ext cx="6265545" cy="624986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046819" y="675755"/>
            <a:ext cx="6265545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144" indent="0">
              <a:buNone/>
              <a:defRPr sz="3200"/>
            </a:lvl2pPr>
            <a:lvl3pPr marL="1028283" indent="0">
              <a:buNone/>
              <a:defRPr sz="2700"/>
            </a:lvl3pPr>
            <a:lvl4pPr marL="1542425" indent="0">
              <a:buNone/>
              <a:defRPr sz="2300"/>
            </a:lvl4pPr>
            <a:lvl5pPr marL="2056566" indent="0">
              <a:buNone/>
              <a:defRPr sz="2300"/>
            </a:lvl5pPr>
            <a:lvl6pPr marL="2570708" indent="0">
              <a:buNone/>
              <a:defRPr sz="2300"/>
            </a:lvl6pPr>
            <a:lvl7pPr marL="3084849" indent="0">
              <a:buNone/>
              <a:defRPr sz="2300"/>
            </a:lvl7pPr>
            <a:lvl8pPr marL="3598990" indent="0">
              <a:buNone/>
              <a:defRPr sz="2300"/>
            </a:lvl8pPr>
            <a:lvl9pPr marL="4113132" indent="0">
              <a:buNone/>
              <a:defRPr sz="23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46819" y="5918981"/>
            <a:ext cx="6265545" cy="887584"/>
          </a:xfrm>
        </p:spPr>
        <p:txBody>
          <a:bodyPr/>
          <a:lstStyle>
            <a:lvl1pPr marL="0" indent="0">
              <a:buNone/>
              <a:defRPr sz="1600"/>
            </a:lvl1pPr>
            <a:lvl2pPr marL="514144" indent="0">
              <a:buNone/>
              <a:defRPr sz="1400"/>
            </a:lvl2pPr>
            <a:lvl3pPr marL="1028283" indent="0">
              <a:buNone/>
              <a:defRPr sz="1100"/>
            </a:lvl3pPr>
            <a:lvl4pPr marL="1542425" indent="0">
              <a:buNone/>
              <a:defRPr sz="1000"/>
            </a:lvl4pPr>
            <a:lvl5pPr marL="2056566" indent="0">
              <a:buNone/>
              <a:defRPr sz="1000"/>
            </a:lvl5pPr>
            <a:lvl6pPr marL="2570708" indent="0">
              <a:buNone/>
              <a:defRPr sz="1000"/>
            </a:lvl6pPr>
            <a:lvl7pPr marL="3084849" indent="0">
              <a:buNone/>
              <a:defRPr sz="1000"/>
            </a:lvl7pPr>
            <a:lvl8pPr marL="3598990" indent="0">
              <a:buNone/>
              <a:defRPr sz="1000"/>
            </a:lvl8pPr>
            <a:lvl9pPr marL="4113132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22131" y="7009643"/>
            <a:ext cx="2436601" cy="402652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724EC8EB-CD5C-421A-B018-BC1ADF75C257}" type="datetime1">
              <a:rPr lang="es-ES" smtClean="0"/>
              <a:t>18/10/15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54F-3777-4D4E-A3AB-7D5F76E033E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19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emf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eade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75"/>
            <a:ext cx="10442575" cy="1101686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28996" y="7050588"/>
            <a:ext cx="313579" cy="392148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22129" y="1764670"/>
            <a:ext cx="9398318" cy="4991131"/>
          </a:xfrm>
          <a:prstGeom prst="rect">
            <a:avLst/>
          </a:prstGeom>
        </p:spPr>
        <p:txBody>
          <a:bodyPr vert="horz" lIns="102829" tIns="51414" rIns="102829" bIns="51414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567880" y="7009643"/>
            <a:ext cx="3306815" cy="402652"/>
          </a:xfrm>
          <a:prstGeom prst="rect">
            <a:avLst/>
          </a:prstGeom>
        </p:spPr>
        <p:txBody>
          <a:bodyPr vert="horz" lIns="102829" tIns="51414" rIns="102829" bIns="5141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483845" y="7009643"/>
            <a:ext cx="2436601" cy="402652"/>
          </a:xfrm>
          <a:prstGeom prst="rect">
            <a:avLst/>
          </a:prstGeom>
        </p:spPr>
        <p:txBody>
          <a:bodyPr vert="horz" lIns="102829" tIns="51414" rIns="102829" bIns="5141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F8E754F-3777-4D4E-A3AB-7D5F76E033E2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9" name="Marcador de título 8"/>
          <p:cNvSpPr>
            <a:spLocks noGrp="1"/>
          </p:cNvSpPr>
          <p:nvPr>
            <p:ph type="title"/>
          </p:nvPr>
        </p:nvSpPr>
        <p:spPr>
          <a:xfrm>
            <a:off x="4076680" y="303214"/>
            <a:ext cx="5843607" cy="980822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pic>
        <p:nvPicPr>
          <p:cNvPr id="11" name="Imagen 10" descr="ama-la-vida.png"/>
          <p:cNvPicPr>
            <a:picLocks noChangeAspect="1"/>
          </p:cNvPicPr>
          <p:nvPr userDrawn="1"/>
        </p:nvPicPr>
        <p:blipFill rotWithShape="1">
          <a:blip r:embed="rId17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>
          <a:xfrm>
            <a:off x="1" y="7658312"/>
            <a:ext cx="666538" cy="666539"/>
          </a:xfrm>
          <a:prstGeom prst="rect">
            <a:avLst/>
          </a:prstGeom>
        </p:spPr>
      </p:pic>
      <p:pic>
        <p:nvPicPr>
          <p:cNvPr id="12" name="Imagen 11" descr="ecuador.png"/>
          <p:cNvPicPr>
            <a:picLocks noChangeAspect="1"/>
          </p:cNvPicPr>
          <p:nvPr userDrawn="1"/>
        </p:nvPicPr>
        <p:blipFill>
          <a:blip r:embed="rId18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09" y="7819904"/>
            <a:ext cx="1031587" cy="4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0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r" defTabSz="514144" rtl="0" eaLnBrk="1" latinLnBrk="0" hangingPunct="1">
        <a:lnSpc>
          <a:spcPct val="70000"/>
        </a:lnSpc>
        <a:spcBef>
          <a:spcPct val="0"/>
        </a:spcBef>
        <a:buNone/>
        <a:defRPr sz="2800" b="1" kern="1200">
          <a:solidFill>
            <a:srgbClr val="0C8CAD"/>
          </a:solidFill>
          <a:latin typeface="Arial"/>
          <a:ea typeface="+mj-ea"/>
          <a:cs typeface="Arial"/>
        </a:defRPr>
      </a:lvl1pPr>
    </p:titleStyle>
    <p:bodyStyle>
      <a:lvl1pPr marL="385607" indent="-385607" algn="l" defTabSz="514144" rtl="0" eaLnBrk="1" latinLnBrk="0" hangingPunct="1">
        <a:spcBef>
          <a:spcPct val="20000"/>
        </a:spcBef>
        <a:buFont typeface="Arial"/>
        <a:buChar char="•"/>
        <a:defRPr sz="36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1pPr>
      <a:lvl2pPr marL="835481" indent="-321338" algn="l" defTabSz="514144" rtl="0" eaLnBrk="1" latinLnBrk="0" hangingPunct="1">
        <a:spcBef>
          <a:spcPct val="20000"/>
        </a:spcBef>
        <a:buFont typeface="Arial"/>
        <a:buChar char="–"/>
        <a:defRPr sz="3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285354" indent="-257071" algn="l" defTabSz="514144" rtl="0" eaLnBrk="1" latinLnBrk="0" hangingPunct="1">
        <a:spcBef>
          <a:spcPct val="20000"/>
        </a:spcBef>
        <a:buFont typeface="Arial"/>
        <a:buChar char="•"/>
        <a:defRPr sz="27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3pPr>
      <a:lvl4pPr marL="1799494" indent="-257071" algn="l" defTabSz="514144" rtl="0" eaLnBrk="1" latinLnBrk="0" hangingPunct="1">
        <a:spcBef>
          <a:spcPct val="20000"/>
        </a:spcBef>
        <a:buFont typeface="Arial"/>
        <a:buChar char="–"/>
        <a:defRPr sz="23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4pPr>
      <a:lvl5pPr marL="2313637" indent="-257071" algn="l" defTabSz="514144" rtl="0" eaLnBrk="1" latinLnBrk="0" hangingPunct="1">
        <a:spcBef>
          <a:spcPct val="20000"/>
        </a:spcBef>
        <a:buFont typeface="Arial"/>
        <a:buChar char="»"/>
        <a:defRPr sz="23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5pPr>
      <a:lvl6pPr marL="2827778" indent="-257071" algn="l" defTabSz="51414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1918" indent="-257071" algn="l" defTabSz="51414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6060" indent="-257071" algn="l" defTabSz="51414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0202" indent="-257071" algn="l" defTabSz="51414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4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44" algn="l" defTabSz="514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283" algn="l" defTabSz="514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425" algn="l" defTabSz="514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66" algn="l" defTabSz="514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0708" algn="l" defTabSz="514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4849" algn="l" defTabSz="514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8990" algn="l" defTabSz="514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132" algn="l" defTabSz="514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12.png"/><Relationship Id="rId10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9.png"/><Relationship Id="rId5" Type="http://schemas.openxmlformats.org/officeDocument/2006/relationships/hyperlink" Target="mailto:eromo@desarrollosocial.gob.ec" TargetMode="External"/><Relationship Id="rId6" Type="http://schemas.openxmlformats.org/officeDocument/2006/relationships/hyperlink" Target="mailto:atorres@desarrollosocial.gob.ec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0442575" cy="7562850"/>
          </a:xfrm>
          <a:prstGeom prst="rect">
            <a:avLst/>
          </a:prstGeom>
          <a:solidFill>
            <a:srgbClr val="15A2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foto_erradicacionpobrez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06"/>
          <a:stretch/>
        </p:blipFill>
        <p:spPr>
          <a:xfrm>
            <a:off x="0" y="685123"/>
            <a:ext cx="10442575" cy="6004454"/>
          </a:xfrm>
          <a:prstGeom prst="rect">
            <a:avLst/>
          </a:prstGeom>
        </p:spPr>
      </p:pic>
      <p:sp>
        <p:nvSpPr>
          <p:cNvPr id="6" name="Recortar rectángulo de esquina sencilla 5"/>
          <p:cNvSpPr/>
          <p:nvPr/>
        </p:nvSpPr>
        <p:spPr>
          <a:xfrm flipH="1">
            <a:off x="6032704" y="-23519"/>
            <a:ext cx="4420947" cy="7598128"/>
          </a:xfrm>
          <a:custGeom>
            <a:avLst/>
            <a:gdLst>
              <a:gd name="connsiteX0" fmla="*/ 0 w 3292704"/>
              <a:gd name="connsiteY0" fmla="*/ 0 h 7562850"/>
              <a:gd name="connsiteX1" fmla="*/ 1944243 w 3292704"/>
              <a:gd name="connsiteY1" fmla="*/ 0 h 7562850"/>
              <a:gd name="connsiteX2" fmla="*/ 3292704 w 3292704"/>
              <a:gd name="connsiteY2" fmla="*/ 1348461 h 7562850"/>
              <a:gd name="connsiteX3" fmla="*/ 3292704 w 3292704"/>
              <a:gd name="connsiteY3" fmla="*/ 7562850 h 7562850"/>
              <a:gd name="connsiteX4" fmla="*/ 0 w 3292704"/>
              <a:gd name="connsiteY4" fmla="*/ 7562850 h 7562850"/>
              <a:gd name="connsiteX5" fmla="*/ 0 w 3292704"/>
              <a:gd name="connsiteY5" fmla="*/ 0 h 7562850"/>
              <a:gd name="connsiteX0" fmla="*/ 0 w 3292704"/>
              <a:gd name="connsiteY0" fmla="*/ 0 h 7562850"/>
              <a:gd name="connsiteX1" fmla="*/ 1944243 w 3292704"/>
              <a:gd name="connsiteY1" fmla="*/ 0 h 7562850"/>
              <a:gd name="connsiteX2" fmla="*/ 3292704 w 3292704"/>
              <a:gd name="connsiteY2" fmla="*/ 1348461 h 7562850"/>
              <a:gd name="connsiteX3" fmla="*/ 1928584 w 3292704"/>
              <a:gd name="connsiteY3" fmla="*/ 7551091 h 7562850"/>
              <a:gd name="connsiteX4" fmla="*/ 0 w 3292704"/>
              <a:gd name="connsiteY4" fmla="*/ 7562850 h 7562850"/>
              <a:gd name="connsiteX5" fmla="*/ 0 w 3292704"/>
              <a:gd name="connsiteY5" fmla="*/ 0 h 7562850"/>
              <a:gd name="connsiteX0" fmla="*/ 0 w 3280944"/>
              <a:gd name="connsiteY0" fmla="*/ 0 h 7562850"/>
              <a:gd name="connsiteX1" fmla="*/ 1944243 w 3280944"/>
              <a:gd name="connsiteY1" fmla="*/ 0 h 7562850"/>
              <a:gd name="connsiteX2" fmla="*/ 3280944 w 3280944"/>
              <a:gd name="connsiteY2" fmla="*/ 3770925 h 7562850"/>
              <a:gd name="connsiteX3" fmla="*/ 1928584 w 3280944"/>
              <a:gd name="connsiteY3" fmla="*/ 7551091 h 7562850"/>
              <a:gd name="connsiteX4" fmla="*/ 0 w 3280944"/>
              <a:gd name="connsiteY4" fmla="*/ 7562850 h 7562850"/>
              <a:gd name="connsiteX5" fmla="*/ 0 w 3280944"/>
              <a:gd name="connsiteY5" fmla="*/ 0 h 7562850"/>
              <a:gd name="connsiteX0" fmla="*/ 0 w 4339313"/>
              <a:gd name="connsiteY0" fmla="*/ 0 h 7574609"/>
              <a:gd name="connsiteX1" fmla="*/ 3002612 w 4339313"/>
              <a:gd name="connsiteY1" fmla="*/ 11759 h 7574609"/>
              <a:gd name="connsiteX2" fmla="*/ 4339313 w 4339313"/>
              <a:gd name="connsiteY2" fmla="*/ 3782684 h 7574609"/>
              <a:gd name="connsiteX3" fmla="*/ 2986953 w 4339313"/>
              <a:gd name="connsiteY3" fmla="*/ 7562850 h 7574609"/>
              <a:gd name="connsiteX4" fmla="*/ 1058369 w 4339313"/>
              <a:gd name="connsiteY4" fmla="*/ 7574609 h 7574609"/>
              <a:gd name="connsiteX5" fmla="*/ 0 w 4339313"/>
              <a:gd name="connsiteY5" fmla="*/ 0 h 7574609"/>
              <a:gd name="connsiteX0" fmla="*/ 23519 w 4362832"/>
              <a:gd name="connsiteY0" fmla="*/ 0 h 7586369"/>
              <a:gd name="connsiteX1" fmla="*/ 3026131 w 4362832"/>
              <a:gd name="connsiteY1" fmla="*/ 11759 h 7586369"/>
              <a:gd name="connsiteX2" fmla="*/ 4362832 w 4362832"/>
              <a:gd name="connsiteY2" fmla="*/ 3782684 h 7586369"/>
              <a:gd name="connsiteX3" fmla="*/ 3010472 w 4362832"/>
              <a:gd name="connsiteY3" fmla="*/ 7562850 h 7586369"/>
              <a:gd name="connsiteX4" fmla="*/ 0 w 4362832"/>
              <a:gd name="connsiteY4" fmla="*/ 7586369 h 7586369"/>
              <a:gd name="connsiteX5" fmla="*/ 23519 w 4362832"/>
              <a:gd name="connsiteY5" fmla="*/ 0 h 7586369"/>
              <a:gd name="connsiteX0" fmla="*/ 23519 w 4362832"/>
              <a:gd name="connsiteY0" fmla="*/ 0 h 7586369"/>
              <a:gd name="connsiteX1" fmla="*/ 3026131 w 4362832"/>
              <a:gd name="connsiteY1" fmla="*/ 11759 h 7586369"/>
              <a:gd name="connsiteX2" fmla="*/ 4362832 w 4362832"/>
              <a:gd name="connsiteY2" fmla="*/ 3782684 h 7586369"/>
              <a:gd name="connsiteX3" fmla="*/ 2975193 w 4362832"/>
              <a:gd name="connsiteY3" fmla="*/ 7586369 h 7586369"/>
              <a:gd name="connsiteX4" fmla="*/ 0 w 4362832"/>
              <a:gd name="connsiteY4" fmla="*/ 7586369 h 7586369"/>
              <a:gd name="connsiteX5" fmla="*/ 23519 w 4362832"/>
              <a:gd name="connsiteY5" fmla="*/ 0 h 7586369"/>
              <a:gd name="connsiteX0" fmla="*/ 127 w 4702328"/>
              <a:gd name="connsiteY0" fmla="*/ 0 h 7598128"/>
              <a:gd name="connsiteX1" fmla="*/ 3365627 w 4702328"/>
              <a:gd name="connsiteY1" fmla="*/ 23518 h 7598128"/>
              <a:gd name="connsiteX2" fmla="*/ 4702328 w 4702328"/>
              <a:gd name="connsiteY2" fmla="*/ 3794443 h 7598128"/>
              <a:gd name="connsiteX3" fmla="*/ 3314689 w 4702328"/>
              <a:gd name="connsiteY3" fmla="*/ 7598128 h 7598128"/>
              <a:gd name="connsiteX4" fmla="*/ 339496 w 4702328"/>
              <a:gd name="connsiteY4" fmla="*/ 7598128 h 7598128"/>
              <a:gd name="connsiteX5" fmla="*/ 127 w 4702328"/>
              <a:gd name="connsiteY5" fmla="*/ 0 h 7598128"/>
              <a:gd name="connsiteX0" fmla="*/ 2102 w 4704303"/>
              <a:gd name="connsiteY0" fmla="*/ 0 h 7598128"/>
              <a:gd name="connsiteX1" fmla="*/ 3367602 w 4704303"/>
              <a:gd name="connsiteY1" fmla="*/ 23518 h 7598128"/>
              <a:gd name="connsiteX2" fmla="*/ 4704303 w 4704303"/>
              <a:gd name="connsiteY2" fmla="*/ 3794443 h 7598128"/>
              <a:gd name="connsiteX3" fmla="*/ 3316664 w 4704303"/>
              <a:gd name="connsiteY3" fmla="*/ 7598128 h 7598128"/>
              <a:gd name="connsiteX4" fmla="*/ 3609 w 4704303"/>
              <a:gd name="connsiteY4" fmla="*/ 7598128 h 7598128"/>
              <a:gd name="connsiteX5" fmla="*/ 2102 w 4704303"/>
              <a:gd name="connsiteY5" fmla="*/ 0 h 7598128"/>
              <a:gd name="connsiteX0" fmla="*/ 2102 w 4704303"/>
              <a:gd name="connsiteY0" fmla="*/ 0 h 7598128"/>
              <a:gd name="connsiteX1" fmla="*/ 3327831 w 4704303"/>
              <a:gd name="connsiteY1" fmla="*/ 0 h 7598128"/>
              <a:gd name="connsiteX2" fmla="*/ 3367602 w 4704303"/>
              <a:gd name="connsiteY2" fmla="*/ 23518 h 7598128"/>
              <a:gd name="connsiteX3" fmla="*/ 4704303 w 4704303"/>
              <a:gd name="connsiteY3" fmla="*/ 3794443 h 7598128"/>
              <a:gd name="connsiteX4" fmla="*/ 3316664 w 4704303"/>
              <a:gd name="connsiteY4" fmla="*/ 7598128 h 7598128"/>
              <a:gd name="connsiteX5" fmla="*/ 3609 w 4704303"/>
              <a:gd name="connsiteY5" fmla="*/ 7598128 h 7598128"/>
              <a:gd name="connsiteX6" fmla="*/ 2102 w 4704303"/>
              <a:gd name="connsiteY6" fmla="*/ 0 h 759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4303" h="7598128">
                <a:moveTo>
                  <a:pt x="2102" y="0"/>
                </a:moveTo>
                <a:lnTo>
                  <a:pt x="3327831" y="0"/>
                </a:lnTo>
                <a:lnTo>
                  <a:pt x="3367602" y="23518"/>
                </a:lnTo>
                <a:lnTo>
                  <a:pt x="4704303" y="3794443"/>
                </a:lnTo>
                <a:lnTo>
                  <a:pt x="3316664" y="7598128"/>
                </a:lnTo>
                <a:lnTo>
                  <a:pt x="3609" y="7598128"/>
                </a:lnTo>
                <a:cubicBezTo>
                  <a:pt x="11449" y="5069338"/>
                  <a:pt x="-5738" y="2528790"/>
                  <a:pt x="2102" y="0"/>
                </a:cubicBezTo>
                <a:close/>
              </a:path>
            </a:pathLst>
          </a:cu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6292419" y="3181717"/>
            <a:ext cx="3948204" cy="21590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Coordinación intersectorial en la </a:t>
            </a:r>
            <a:r>
              <a:rPr lang="es-EC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prestación de servicios y programas sociales en el territorio  </a:t>
            </a:r>
            <a:endParaRPr lang="es-EC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r">
              <a:lnSpc>
                <a:spcPct val="85000"/>
              </a:lnSpc>
            </a:pPr>
            <a:endParaRPr lang="es-EC" sz="1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173391" y="6808770"/>
            <a:ext cx="2959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rgbClr val="FFFFFF"/>
                </a:solidFill>
                <a:latin typeface="Arial"/>
                <a:cs typeface="Arial"/>
              </a:rPr>
              <a:t>Octubre, 2015</a:t>
            </a:r>
            <a:endParaRPr lang="es-E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Imagen 12" descr="logo_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66" y="1097929"/>
            <a:ext cx="2959357" cy="91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2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ami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68" y="3939591"/>
            <a:ext cx="2454693" cy="2448571"/>
          </a:xfrm>
          <a:prstGeom prst="rect">
            <a:avLst/>
          </a:prstGeom>
        </p:spPr>
      </p:pic>
      <p:sp>
        <p:nvSpPr>
          <p:cNvPr id="9" name="Llamada rectangular 8"/>
          <p:cNvSpPr/>
          <p:nvPr/>
        </p:nvSpPr>
        <p:spPr>
          <a:xfrm>
            <a:off x="4835996" y="4122780"/>
            <a:ext cx="1897235" cy="1070255"/>
          </a:xfrm>
          <a:prstGeom prst="wedgeRectCallout">
            <a:avLst>
              <a:gd name="adj1" fmla="val -63578"/>
              <a:gd name="adj2" fmla="val 32751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lang="es-ES" sz="1800" b="1" dirty="0" smtClean="0">
                <a:solidFill>
                  <a:srgbClr val="404040"/>
                </a:solidFill>
                <a:latin typeface="Arial"/>
                <a:cs typeface="Arial"/>
              </a:rPr>
              <a:t>. Ocio, plenitud y disfrute</a:t>
            </a:r>
            <a:endParaRPr lang="es-ES" sz="18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Llamada rectangular 9"/>
          <p:cNvSpPr/>
          <p:nvPr/>
        </p:nvSpPr>
        <p:spPr>
          <a:xfrm>
            <a:off x="3706924" y="2718090"/>
            <a:ext cx="1893750" cy="964403"/>
          </a:xfrm>
          <a:prstGeom prst="wedgeRectCallout">
            <a:avLst>
              <a:gd name="adj1" fmla="val -28433"/>
              <a:gd name="adj2" fmla="val 102693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>
                <a:solidFill>
                  <a:srgbClr val="404040"/>
                </a:solidFill>
                <a:latin typeface="Arial"/>
                <a:cs typeface="Arial"/>
              </a:rPr>
              <a:t>3. Promoción y prevención</a:t>
            </a:r>
            <a:endParaRPr lang="es-ES" sz="18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1" name="Llamada rectangular 10"/>
          <p:cNvSpPr/>
          <p:nvPr/>
        </p:nvSpPr>
        <p:spPr>
          <a:xfrm>
            <a:off x="276355" y="4245942"/>
            <a:ext cx="1848318" cy="954945"/>
          </a:xfrm>
          <a:prstGeom prst="wedgeRectCallout">
            <a:avLst>
              <a:gd name="adj1" fmla="val 63077"/>
              <a:gd name="adj2" fmla="val 3641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>
                <a:solidFill>
                  <a:srgbClr val="404040"/>
                </a:solidFill>
                <a:latin typeface="Arial"/>
                <a:cs typeface="Arial"/>
              </a:rPr>
              <a:t>1. Red, acceso y territorio</a:t>
            </a:r>
            <a:endParaRPr lang="es-ES" sz="18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2" name="Llamada rectangular 11"/>
          <p:cNvSpPr/>
          <p:nvPr/>
        </p:nvSpPr>
        <p:spPr>
          <a:xfrm>
            <a:off x="1109523" y="2719993"/>
            <a:ext cx="1760977" cy="992358"/>
          </a:xfrm>
          <a:prstGeom prst="wedgeRectCallout">
            <a:avLst>
              <a:gd name="adj1" fmla="val 49215"/>
              <a:gd name="adj2" fmla="val 10491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>
                <a:solidFill>
                  <a:srgbClr val="404040"/>
                </a:solidFill>
                <a:latin typeface="Arial"/>
                <a:cs typeface="Arial"/>
              </a:rPr>
              <a:t>2. Calidad de los servicios</a:t>
            </a:r>
            <a:endParaRPr lang="es-ES" sz="18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761894" y="58510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1397" y="303214"/>
            <a:ext cx="5843607" cy="98082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dirty="0"/>
              <a:t>Agenda de Desarrollo Social al 2017: </a:t>
            </a:r>
            <a:br>
              <a:rPr lang="es-ES" dirty="0"/>
            </a:br>
            <a:r>
              <a:rPr lang="es-ES" b="0" dirty="0"/>
              <a:t>Pacto político e </a:t>
            </a:r>
            <a:r>
              <a:rPr lang="es-ES" b="0" dirty="0" smtClean="0"/>
              <a:t>institucional</a:t>
            </a:r>
            <a:endParaRPr lang="es-ES" b="0" dirty="0"/>
          </a:p>
        </p:txBody>
      </p:sp>
      <p:sp>
        <p:nvSpPr>
          <p:cNvPr id="14" name="Recortar rectángulo de esquina sencilla 5"/>
          <p:cNvSpPr/>
          <p:nvPr/>
        </p:nvSpPr>
        <p:spPr>
          <a:xfrm flipH="1">
            <a:off x="6954277" y="1371599"/>
            <a:ext cx="3488298" cy="6203009"/>
          </a:xfrm>
          <a:custGeom>
            <a:avLst/>
            <a:gdLst>
              <a:gd name="connsiteX0" fmla="*/ 0 w 3292704"/>
              <a:gd name="connsiteY0" fmla="*/ 0 h 7562850"/>
              <a:gd name="connsiteX1" fmla="*/ 1944243 w 3292704"/>
              <a:gd name="connsiteY1" fmla="*/ 0 h 7562850"/>
              <a:gd name="connsiteX2" fmla="*/ 3292704 w 3292704"/>
              <a:gd name="connsiteY2" fmla="*/ 1348461 h 7562850"/>
              <a:gd name="connsiteX3" fmla="*/ 3292704 w 3292704"/>
              <a:gd name="connsiteY3" fmla="*/ 7562850 h 7562850"/>
              <a:gd name="connsiteX4" fmla="*/ 0 w 3292704"/>
              <a:gd name="connsiteY4" fmla="*/ 7562850 h 7562850"/>
              <a:gd name="connsiteX5" fmla="*/ 0 w 3292704"/>
              <a:gd name="connsiteY5" fmla="*/ 0 h 7562850"/>
              <a:gd name="connsiteX0" fmla="*/ 0 w 3292704"/>
              <a:gd name="connsiteY0" fmla="*/ 0 h 7562850"/>
              <a:gd name="connsiteX1" fmla="*/ 1944243 w 3292704"/>
              <a:gd name="connsiteY1" fmla="*/ 0 h 7562850"/>
              <a:gd name="connsiteX2" fmla="*/ 3292704 w 3292704"/>
              <a:gd name="connsiteY2" fmla="*/ 1348461 h 7562850"/>
              <a:gd name="connsiteX3" fmla="*/ 1928584 w 3292704"/>
              <a:gd name="connsiteY3" fmla="*/ 7551091 h 7562850"/>
              <a:gd name="connsiteX4" fmla="*/ 0 w 3292704"/>
              <a:gd name="connsiteY4" fmla="*/ 7562850 h 7562850"/>
              <a:gd name="connsiteX5" fmla="*/ 0 w 3292704"/>
              <a:gd name="connsiteY5" fmla="*/ 0 h 7562850"/>
              <a:gd name="connsiteX0" fmla="*/ 0 w 3280944"/>
              <a:gd name="connsiteY0" fmla="*/ 0 h 7562850"/>
              <a:gd name="connsiteX1" fmla="*/ 1944243 w 3280944"/>
              <a:gd name="connsiteY1" fmla="*/ 0 h 7562850"/>
              <a:gd name="connsiteX2" fmla="*/ 3280944 w 3280944"/>
              <a:gd name="connsiteY2" fmla="*/ 3770925 h 7562850"/>
              <a:gd name="connsiteX3" fmla="*/ 1928584 w 3280944"/>
              <a:gd name="connsiteY3" fmla="*/ 7551091 h 7562850"/>
              <a:gd name="connsiteX4" fmla="*/ 0 w 3280944"/>
              <a:gd name="connsiteY4" fmla="*/ 7562850 h 7562850"/>
              <a:gd name="connsiteX5" fmla="*/ 0 w 3280944"/>
              <a:gd name="connsiteY5" fmla="*/ 0 h 7562850"/>
              <a:gd name="connsiteX0" fmla="*/ 0 w 4339313"/>
              <a:gd name="connsiteY0" fmla="*/ 0 h 7574609"/>
              <a:gd name="connsiteX1" fmla="*/ 3002612 w 4339313"/>
              <a:gd name="connsiteY1" fmla="*/ 11759 h 7574609"/>
              <a:gd name="connsiteX2" fmla="*/ 4339313 w 4339313"/>
              <a:gd name="connsiteY2" fmla="*/ 3782684 h 7574609"/>
              <a:gd name="connsiteX3" fmla="*/ 2986953 w 4339313"/>
              <a:gd name="connsiteY3" fmla="*/ 7562850 h 7574609"/>
              <a:gd name="connsiteX4" fmla="*/ 1058369 w 4339313"/>
              <a:gd name="connsiteY4" fmla="*/ 7574609 h 7574609"/>
              <a:gd name="connsiteX5" fmla="*/ 0 w 4339313"/>
              <a:gd name="connsiteY5" fmla="*/ 0 h 7574609"/>
              <a:gd name="connsiteX0" fmla="*/ 23519 w 4362832"/>
              <a:gd name="connsiteY0" fmla="*/ 0 h 7586369"/>
              <a:gd name="connsiteX1" fmla="*/ 3026131 w 4362832"/>
              <a:gd name="connsiteY1" fmla="*/ 11759 h 7586369"/>
              <a:gd name="connsiteX2" fmla="*/ 4362832 w 4362832"/>
              <a:gd name="connsiteY2" fmla="*/ 3782684 h 7586369"/>
              <a:gd name="connsiteX3" fmla="*/ 3010472 w 4362832"/>
              <a:gd name="connsiteY3" fmla="*/ 7562850 h 7586369"/>
              <a:gd name="connsiteX4" fmla="*/ 0 w 4362832"/>
              <a:gd name="connsiteY4" fmla="*/ 7586369 h 7586369"/>
              <a:gd name="connsiteX5" fmla="*/ 23519 w 4362832"/>
              <a:gd name="connsiteY5" fmla="*/ 0 h 7586369"/>
              <a:gd name="connsiteX0" fmla="*/ 23519 w 4362832"/>
              <a:gd name="connsiteY0" fmla="*/ 0 h 7586369"/>
              <a:gd name="connsiteX1" fmla="*/ 3026131 w 4362832"/>
              <a:gd name="connsiteY1" fmla="*/ 11759 h 7586369"/>
              <a:gd name="connsiteX2" fmla="*/ 4362832 w 4362832"/>
              <a:gd name="connsiteY2" fmla="*/ 3782684 h 7586369"/>
              <a:gd name="connsiteX3" fmla="*/ 2975193 w 4362832"/>
              <a:gd name="connsiteY3" fmla="*/ 7586369 h 7586369"/>
              <a:gd name="connsiteX4" fmla="*/ 0 w 4362832"/>
              <a:gd name="connsiteY4" fmla="*/ 7586369 h 7586369"/>
              <a:gd name="connsiteX5" fmla="*/ 23519 w 4362832"/>
              <a:gd name="connsiteY5" fmla="*/ 0 h 7586369"/>
              <a:gd name="connsiteX0" fmla="*/ 127 w 4702328"/>
              <a:gd name="connsiteY0" fmla="*/ 0 h 7598128"/>
              <a:gd name="connsiteX1" fmla="*/ 3365627 w 4702328"/>
              <a:gd name="connsiteY1" fmla="*/ 23518 h 7598128"/>
              <a:gd name="connsiteX2" fmla="*/ 4702328 w 4702328"/>
              <a:gd name="connsiteY2" fmla="*/ 3794443 h 7598128"/>
              <a:gd name="connsiteX3" fmla="*/ 3314689 w 4702328"/>
              <a:gd name="connsiteY3" fmla="*/ 7598128 h 7598128"/>
              <a:gd name="connsiteX4" fmla="*/ 339496 w 4702328"/>
              <a:gd name="connsiteY4" fmla="*/ 7598128 h 7598128"/>
              <a:gd name="connsiteX5" fmla="*/ 127 w 4702328"/>
              <a:gd name="connsiteY5" fmla="*/ 0 h 7598128"/>
              <a:gd name="connsiteX0" fmla="*/ 2102 w 4704303"/>
              <a:gd name="connsiteY0" fmla="*/ 0 h 7598128"/>
              <a:gd name="connsiteX1" fmla="*/ 3367602 w 4704303"/>
              <a:gd name="connsiteY1" fmla="*/ 23518 h 7598128"/>
              <a:gd name="connsiteX2" fmla="*/ 4704303 w 4704303"/>
              <a:gd name="connsiteY2" fmla="*/ 3794443 h 7598128"/>
              <a:gd name="connsiteX3" fmla="*/ 3316664 w 4704303"/>
              <a:gd name="connsiteY3" fmla="*/ 7598128 h 7598128"/>
              <a:gd name="connsiteX4" fmla="*/ 3609 w 4704303"/>
              <a:gd name="connsiteY4" fmla="*/ 7598128 h 7598128"/>
              <a:gd name="connsiteX5" fmla="*/ 2102 w 4704303"/>
              <a:gd name="connsiteY5" fmla="*/ 0 h 7598128"/>
              <a:gd name="connsiteX0" fmla="*/ 2102 w 4704303"/>
              <a:gd name="connsiteY0" fmla="*/ 0 h 7598128"/>
              <a:gd name="connsiteX1" fmla="*/ 3327831 w 4704303"/>
              <a:gd name="connsiteY1" fmla="*/ 0 h 7598128"/>
              <a:gd name="connsiteX2" fmla="*/ 3367602 w 4704303"/>
              <a:gd name="connsiteY2" fmla="*/ 23518 h 7598128"/>
              <a:gd name="connsiteX3" fmla="*/ 4704303 w 4704303"/>
              <a:gd name="connsiteY3" fmla="*/ 3794443 h 7598128"/>
              <a:gd name="connsiteX4" fmla="*/ 3316664 w 4704303"/>
              <a:gd name="connsiteY4" fmla="*/ 7598128 h 7598128"/>
              <a:gd name="connsiteX5" fmla="*/ 3609 w 4704303"/>
              <a:gd name="connsiteY5" fmla="*/ 7598128 h 7598128"/>
              <a:gd name="connsiteX6" fmla="*/ 2102 w 4704303"/>
              <a:gd name="connsiteY6" fmla="*/ 0 h 759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4303" h="7598128">
                <a:moveTo>
                  <a:pt x="2102" y="0"/>
                </a:moveTo>
                <a:lnTo>
                  <a:pt x="3327831" y="0"/>
                </a:lnTo>
                <a:lnTo>
                  <a:pt x="3367602" y="23518"/>
                </a:lnTo>
                <a:lnTo>
                  <a:pt x="4704303" y="3794443"/>
                </a:lnTo>
                <a:lnTo>
                  <a:pt x="3316664" y="7598128"/>
                </a:lnTo>
                <a:lnTo>
                  <a:pt x="3609" y="7598128"/>
                </a:lnTo>
                <a:cubicBezTo>
                  <a:pt x="11449" y="5069338"/>
                  <a:pt x="-5738" y="2528790"/>
                  <a:pt x="2102" y="0"/>
                </a:cubicBezTo>
                <a:close/>
              </a:path>
            </a:pathLst>
          </a:cu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7487465" y="3296118"/>
            <a:ext cx="27884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  <a:latin typeface="Arial"/>
                <a:cs typeface="Arial"/>
              </a:rPr>
              <a:t>Generación de oportunidades, desarrollo pleno de capacidades y acceso a bienes superiores de toda la </a:t>
            </a:r>
            <a:r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t>población.</a:t>
            </a:r>
            <a:endParaRPr lang="es-EC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8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Red, acceso y </a:t>
            </a:r>
            <a:r>
              <a:rPr lang="es-ES" dirty="0" smtClean="0"/>
              <a:t>territorio</a:t>
            </a:r>
            <a:endParaRPr lang="es-ES" dirty="0"/>
          </a:p>
        </p:txBody>
      </p:sp>
      <p:sp>
        <p:nvSpPr>
          <p:cNvPr id="21" name="Recortar rectángulo de esquina sencilla 5"/>
          <p:cNvSpPr/>
          <p:nvPr/>
        </p:nvSpPr>
        <p:spPr>
          <a:xfrm flipH="1">
            <a:off x="7110483" y="1371599"/>
            <a:ext cx="3332091" cy="6203009"/>
          </a:xfrm>
          <a:custGeom>
            <a:avLst/>
            <a:gdLst>
              <a:gd name="connsiteX0" fmla="*/ 0 w 3292704"/>
              <a:gd name="connsiteY0" fmla="*/ 0 h 7562850"/>
              <a:gd name="connsiteX1" fmla="*/ 1944243 w 3292704"/>
              <a:gd name="connsiteY1" fmla="*/ 0 h 7562850"/>
              <a:gd name="connsiteX2" fmla="*/ 3292704 w 3292704"/>
              <a:gd name="connsiteY2" fmla="*/ 1348461 h 7562850"/>
              <a:gd name="connsiteX3" fmla="*/ 3292704 w 3292704"/>
              <a:gd name="connsiteY3" fmla="*/ 7562850 h 7562850"/>
              <a:gd name="connsiteX4" fmla="*/ 0 w 3292704"/>
              <a:gd name="connsiteY4" fmla="*/ 7562850 h 7562850"/>
              <a:gd name="connsiteX5" fmla="*/ 0 w 3292704"/>
              <a:gd name="connsiteY5" fmla="*/ 0 h 7562850"/>
              <a:gd name="connsiteX0" fmla="*/ 0 w 3292704"/>
              <a:gd name="connsiteY0" fmla="*/ 0 h 7562850"/>
              <a:gd name="connsiteX1" fmla="*/ 1944243 w 3292704"/>
              <a:gd name="connsiteY1" fmla="*/ 0 h 7562850"/>
              <a:gd name="connsiteX2" fmla="*/ 3292704 w 3292704"/>
              <a:gd name="connsiteY2" fmla="*/ 1348461 h 7562850"/>
              <a:gd name="connsiteX3" fmla="*/ 1928584 w 3292704"/>
              <a:gd name="connsiteY3" fmla="*/ 7551091 h 7562850"/>
              <a:gd name="connsiteX4" fmla="*/ 0 w 3292704"/>
              <a:gd name="connsiteY4" fmla="*/ 7562850 h 7562850"/>
              <a:gd name="connsiteX5" fmla="*/ 0 w 3292704"/>
              <a:gd name="connsiteY5" fmla="*/ 0 h 7562850"/>
              <a:gd name="connsiteX0" fmla="*/ 0 w 3280944"/>
              <a:gd name="connsiteY0" fmla="*/ 0 h 7562850"/>
              <a:gd name="connsiteX1" fmla="*/ 1944243 w 3280944"/>
              <a:gd name="connsiteY1" fmla="*/ 0 h 7562850"/>
              <a:gd name="connsiteX2" fmla="*/ 3280944 w 3280944"/>
              <a:gd name="connsiteY2" fmla="*/ 3770925 h 7562850"/>
              <a:gd name="connsiteX3" fmla="*/ 1928584 w 3280944"/>
              <a:gd name="connsiteY3" fmla="*/ 7551091 h 7562850"/>
              <a:gd name="connsiteX4" fmla="*/ 0 w 3280944"/>
              <a:gd name="connsiteY4" fmla="*/ 7562850 h 7562850"/>
              <a:gd name="connsiteX5" fmla="*/ 0 w 3280944"/>
              <a:gd name="connsiteY5" fmla="*/ 0 h 7562850"/>
              <a:gd name="connsiteX0" fmla="*/ 0 w 4339313"/>
              <a:gd name="connsiteY0" fmla="*/ 0 h 7574609"/>
              <a:gd name="connsiteX1" fmla="*/ 3002612 w 4339313"/>
              <a:gd name="connsiteY1" fmla="*/ 11759 h 7574609"/>
              <a:gd name="connsiteX2" fmla="*/ 4339313 w 4339313"/>
              <a:gd name="connsiteY2" fmla="*/ 3782684 h 7574609"/>
              <a:gd name="connsiteX3" fmla="*/ 2986953 w 4339313"/>
              <a:gd name="connsiteY3" fmla="*/ 7562850 h 7574609"/>
              <a:gd name="connsiteX4" fmla="*/ 1058369 w 4339313"/>
              <a:gd name="connsiteY4" fmla="*/ 7574609 h 7574609"/>
              <a:gd name="connsiteX5" fmla="*/ 0 w 4339313"/>
              <a:gd name="connsiteY5" fmla="*/ 0 h 7574609"/>
              <a:gd name="connsiteX0" fmla="*/ 23519 w 4362832"/>
              <a:gd name="connsiteY0" fmla="*/ 0 h 7586369"/>
              <a:gd name="connsiteX1" fmla="*/ 3026131 w 4362832"/>
              <a:gd name="connsiteY1" fmla="*/ 11759 h 7586369"/>
              <a:gd name="connsiteX2" fmla="*/ 4362832 w 4362832"/>
              <a:gd name="connsiteY2" fmla="*/ 3782684 h 7586369"/>
              <a:gd name="connsiteX3" fmla="*/ 3010472 w 4362832"/>
              <a:gd name="connsiteY3" fmla="*/ 7562850 h 7586369"/>
              <a:gd name="connsiteX4" fmla="*/ 0 w 4362832"/>
              <a:gd name="connsiteY4" fmla="*/ 7586369 h 7586369"/>
              <a:gd name="connsiteX5" fmla="*/ 23519 w 4362832"/>
              <a:gd name="connsiteY5" fmla="*/ 0 h 7586369"/>
              <a:gd name="connsiteX0" fmla="*/ 23519 w 4362832"/>
              <a:gd name="connsiteY0" fmla="*/ 0 h 7586369"/>
              <a:gd name="connsiteX1" fmla="*/ 3026131 w 4362832"/>
              <a:gd name="connsiteY1" fmla="*/ 11759 h 7586369"/>
              <a:gd name="connsiteX2" fmla="*/ 4362832 w 4362832"/>
              <a:gd name="connsiteY2" fmla="*/ 3782684 h 7586369"/>
              <a:gd name="connsiteX3" fmla="*/ 2975193 w 4362832"/>
              <a:gd name="connsiteY3" fmla="*/ 7586369 h 7586369"/>
              <a:gd name="connsiteX4" fmla="*/ 0 w 4362832"/>
              <a:gd name="connsiteY4" fmla="*/ 7586369 h 7586369"/>
              <a:gd name="connsiteX5" fmla="*/ 23519 w 4362832"/>
              <a:gd name="connsiteY5" fmla="*/ 0 h 7586369"/>
              <a:gd name="connsiteX0" fmla="*/ 127 w 4702328"/>
              <a:gd name="connsiteY0" fmla="*/ 0 h 7598128"/>
              <a:gd name="connsiteX1" fmla="*/ 3365627 w 4702328"/>
              <a:gd name="connsiteY1" fmla="*/ 23518 h 7598128"/>
              <a:gd name="connsiteX2" fmla="*/ 4702328 w 4702328"/>
              <a:gd name="connsiteY2" fmla="*/ 3794443 h 7598128"/>
              <a:gd name="connsiteX3" fmla="*/ 3314689 w 4702328"/>
              <a:gd name="connsiteY3" fmla="*/ 7598128 h 7598128"/>
              <a:gd name="connsiteX4" fmla="*/ 339496 w 4702328"/>
              <a:gd name="connsiteY4" fmla="*/ 7598128 h 7598128"/>
              <a:gd name="connsiteX5" fmla="*/ 127 w 4702328"/>
              <a:gd name="connsiteY5" fmla="*/ 0 h 7598128"/>
              <a:gd name="connsiteX0" fmla="*/ 2102 w 4704303"/>
              <a:gd name="connsiteY0" fmla="*/ 0 h 7598128"/>
              <a:gd name="connsiteX1" fmla="*/ 3367602 w 4704303"/>
              <a:gd name="connsiteY1" fmla="*/ 23518 h 7598128"/>
              <a:gd name="connsiteX2" fmla="*/ 4704303 w 4704303"/>
              <a:gd name="connsiteY2" fmla="*/ 3794443 h 7598128"/>
              <a:gd name="connsiteX3" fmla="*/ 3316664 w 4704303"/>
              <a:gd name="connsiteY3" fmla="*/ 7598128 h 7598128"/>
              <a:gd name="connsiteX4" fmla="*/ 3609 w 4704303"/>
              <a:gd name="connsiteY4" fmla="*/ 7598128 h 7598128"/>
              <a:gd name="connsiteX5" fmla="*/ 2102 w 4704303"/>
              <a:gd name="connsiteY5" fmla="*/ 0 h 7598128"/>
              <a:gd name="connsiteX0" fmla="*/ 2102 w 4704303"/>
              <a:gd name="connsiteY0" fmla="*/ 0 h 7598128"/>
              <a:gd name="connsiteX1" fmla="*/ 3327831 w 4704303"/>
              <a:gd name="connsiteY1" fmla="*/ 0 h 7598128"/>
              <a:gd name="connsiteX2" fmla="*/ 3367602 w 4704303"/>
              <a:gd name="connsiteY2" fmla="*/ 23518 h 7598128"/>
              <a:gd name="connsiteX3" fmla="*/ 4704303 w 4704303"/>
              <a:gd name="connsiteY3" fmla="*/ 3794443 h 7598128"/>
              <a:gd name="connsiteX4" fmla="*/ 3316664 w 4704303"/>
              <a:gd name="connsiteY4" fmla="*/ 7598128 h 7598128"/>
              <a:gd name="connsiteX5" fmla="*/ 3609 w 4704303"/>
              <a:gd name="connsiteY5" fmla="*/ 7598128 h 7598128"/>
              <a:gd name="connsiteX6" fmla="*/ 2102 w 4704303"/>
              <a:gd name="connsiteY6" fmla="*/ 0 h 759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4303" h="7598128">
                <a:moveTo>
                  <a:pt x="2102" y="0"/>
                </a:moveTo>
                <a:lnTo>
                  <a:pt x="3327831" y="0"/>
                </a:lnTo>
                <a:lnTo>
                  <a:pt x="3367602" y="23518"/>
                </a:lnTo>
                <a:lnTo>
                  <a:pt x="4704303" y="3794443"/>
                </a:lnTo>
                <a:lnTo>
                  <a:pt x="3316664" y="7598128"/>
                </a:lnTo>
                <a:lnTo>
                  <a:pt x="3609" y="7598128"/>
                </a:lnTo>
                <a:cubicBezTo>
                  <a:pt x="11449" y="5069338"/>
                  <a:pt x="-5738" y="2528790"/>
                  <a:pt x="2102" y="0"/>
                </a:cubicBezTo>
                <a:close/>
              </a:path>
            </a:pathLst>
          </a:custGeom>
          <a:solidFill>
            <a:schemeClr val="bg1">
              <a:lumMod val="85000"/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7487465" y="3296118"/>
            <a:ext cx="27884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C" sz="24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Disminuir brechas en el acceso a servicios sociales para eliminar la desigualdad. </a:t>
            </a:r>
          </a:p>
        </p:txBody>
      </p:sp>
      <p:graphicFrame>
        <p:nvGraphicFramePr>
          <p:cNvPr id="29" name="1 Diagrama"/>
          <p:cNvGraphicFramePr/>
          <p:nvPr>
            <p:extLst>
              <p:ext uri="{D42A27DB-BD31-4B8C-83A1-F6EECF244321}">
                <p14:modId xmlns:p14="http://schemas.microsoft.com/office/powerpoint/2010/main" val="986008169"/>
              </p:ext>
            </p:extLst>
          </p:nvPr>
        </p:nvGraphicFramePr>
        <p:xfrm>
          <a:off x="1225291" y="2009833"/>
          <a:ext cx="4937760" cy="2670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Recortar rectángulo de esquina del mismo lado 8"/>
          <p:cNvSpPr/>
          <p:nvPr/>
        </p:nvSpPr>
        <p:spPr>
          <a:xfrm rot="16200000" flipV="1">
            <a:off x="1999391" y="4156326"/>
            <a:ext cx="1525503" cy="4255055"/>
          </a:xfrm>
          <a:custGeom>
            <a:avLst/>
            <a:gdLst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723149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723149 h 5272602"/>
              <a:gd name="connsiteX8" fmla="*/ 723149 w 1446298"/>
              <a:gd name="connsiteY8" fmla="*/ 0 h 5272602"/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398583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723149 h 5272602"/>
              <a:gd name="connsiteX8" fmla="*/ 723149 w 1446298"/>
              <a:gd name="connsiteY8" fmla="*/ 0 h 5272602"/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398583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398583 h 5272602"/>
              <a:gd name="connsiteX8" fmla="*/ 723149 w 1446298"/>
              <a:gd name="connsiteY8" fmla="*/ 0 h 5272602"/>
              <a:gd name="connsiteX0" fmla="*/ 742414 w 1446298"/>
              <a:gd name="connsiteY0" fmla="*/ 372390 h 5272602"/>
              <a:gd name="connsiteX1" fmla="*/ 723149 w 1446298"/>
              <a:gd name="connsiteY1" fmla="*/ 0 h 5272602"/>
              <a:gd name="connsiteX2" fmla="*/ 1446298 w 1446298"/>
              <a:gd name="connsiteY2" fmla="*/ 398583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398583 h 5272602"/>
              <a:gd name="connsiteX8" fmla="*/ 742414 w 1446298"/>
              <a:gd name="connsiteY8" fmla="*/ 372390 h 5272602"/>
              <a:gd name="connsiteX0" fmla="*/ 742414 w 1446298"/>
              <a:gd name="connsiteY0" fmla="*/ 0 h 4900212"/>
              <a:gd name="connsiteX1" fmla="*/ 723149 w 1446298"/>
              <a:gd name="connsiteY1" fmla="*/ 11637 h 4900212"/>
              <a:gd name="connsiteX2" fmla="*/ 1446298 w 1446298"/>
              <a:gd name="connsiteY2" fmla="*/ 26193 h 4900212"/>
              <a:gd name="connsiteX3" fmla="*/ 1446298 w 1446298"/>
              <a:gd name="connsiteY3" fmla="*/ 4900212 h 4900212"/>
              <a:gd name="connsiteX4" fmla="*/ 1446298 w 1446298"/>
              <a:gd name="connsiteY4" fmla="*/ 4900212 h 4900212"/>
              <a:gd name="connsiteX5" fmla="*/ 0 w 1446298"/>
              <a:gd name="connsiteY5" fmla="*/ 4900212 h 4900212"/>
              <a:gd name="connsiteX6" fmla="*/ 0 w 1446298"/>
              <a:gd name="connsiteY6" fmla="*/ 4900212 h 4900212"/>
              <a:gd name="connsiteX7" fmla="*/ 0 w 1446298"/>
              <a:gd name="connsiteY7" fmla="*/ 26193 h 4900212"/>
              <a:gd name="connsiteX8" fmla="*/ 742414 w 1446298"/>
              <a:gd name="connsiteY8" fmla="*/ 0 h 4900212"/>
              <a:gd name="connsiteX0" fmla="*/ 0 w 1446298"/>
              <a:gd name="connsiteY0" fmla="*/ 14556 h 4888575"/>
              <a:gd name="connsiteX1" fmla="*/ 723149 w 1446298"/>
              <a:gd name="connsiteY1" fmla="*/ 0 h 4888575"/>
              <a:gd name="connsiteX2" fmla="*/ 1446298 w 1446298"/>
              <a:gd name="connsiteY2" fmla="*/ 14556 h 4888575"/>
              <a:gd name="connsiteX3" fmla="*/ 1446298 w 1446298"/>
              <a:gd name="connsiteY3" fmla="*/ 4888575 h 4888575"/>
              <a:gd name="connsiteX4" fmla="*/ 1446298 w 1446298"/>
              <a:gd name="connsiteY4" fmla="*/ 4888575 h 4888575"/>
              <a:gd name="connsiteX5" fmla="*/ 0 w 1446298"/>
              <a:gd name="connsiteY5" fmla="*/ 4888575 h 4888575"/>
              <a:gd name="connsiteX6" fmla="*/ 0 w 1446298"/>
              <a:gd name="connsiteY6" fmla="*/ 4888575 h 4888575"/>
              <a:gd name="connsiteX7" fmla="*/ 0 w 1446298"/>
              <a:gd name="connsiteY7" fmla="*/ 14556 h 4888575"/>
              <a:gd name="connsiteX0" fmla="*/ 0 w 1446298"/>
              <a:gd name="connsiteY0" fmla="*/ 1 h 4874020"/>
              <a:gd name="connsiteX1" fmla="*/ 1446298 w 1446298"/>
              <a:gd name="connsiteY1" fmla="*/ 1 h 4874020"/>
              <a:gd name="connsiteX2" fmla="*/ 1446298 w 1446298"/>
              <a:gd name="connsiteY2" fmla="*/ 4874020 h 4874020"/>
              <a:gd name="connsiteX3" fmla="*/ 1446298 w 1446298"/>
              <a:gd name="connsiteY3" fmla="*/ 4874020 h 4874020"/>
              <a:gd name="connsiteX4" fmla="*/ 0 w 1446298"/>
              <a:gd name="connsiteY4" fmla="*/ 4874020 h 4874020"/>
              <a:gd name="connsiteX5" fmla="*/ 0 w 1446298"/>
              <a:gd name="connsiteY5" fmla="*/ 4874020 h 4874020"/>
              <a:gd name="connsiteX6" fmla="*/ 0 w 1446298"/>
              <a:gd name="connsiteY6" fmla="*/ 1 h 487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6298" h="4874020">
                <a:moveTo>
                  <a:pt x="0" y="1"/>
                </a:moveTo>
                <a:lnTo>
                  <a:pt x="1446298" y="1"/>
                </a:lnTo>
                <a:lnTo>
                  <a:pt x="1446298" y="4874020"/>
                </a:lnTo>
                <a:lnTo>
                  <a:pt x="1446298" y="4874020"/>
                </a:lnTo>
                <a:lnTo>
                  <a:pt x="0" y="4874020"/>
                </a:lnTo>
                <a:lnTo>
                  <a:pt x="0" y="4874020"/>
                </a:lnTo>
                <a:lnTo>
                  <a:pt x="0" y="1"/>
                </a:lnTo>
                <a:close/>
              </a:path>
            </a:pathLst>
          </a:custGeom>
          <a:solidFill>
            <a:srgbClr val="6CC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Recortar rectángulo de esquina del mismo lado 8"/>
          <p:cNvSpPr/>
          <p:nvPr/>
        </p:nvSpPr>
        <p:spPr>
          <a:xfrm rot="16200000" flipV="1">
            <a:off x="575694" y="5055951"/>
            <a:ext cx="1525501" cy="2455801"/>
          </a:xfrm>
          <a:custGeom>
            <a:avLst/>
            <a:gdLst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723149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723149 h 5272602"/>
              <a:gd name="connsiteX8" fmla="*/ 723149 w 1446298"/>
              <a:gd name="connsiteY8" fmla="*/ 0 h 5272602"/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398583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723149 h 5272602"/>
              <a:gd name="connsiteX8" fmla="*/ 723149 w 1446298"/>
              <a:gd name="connsiteY8" fmla="*/ 0 h 5272602"/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398583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398583 h 5272602"/>
              <a:gd name="connsiteX8" fmla="*/ 723149 w 1446298"/>
              <a:gd name="connsiteY8" fmla="*/ 0 h 527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298" h="5272602">
                <a:moveTo>
                  <a:pt x="723149" y="0"/>
                </a:moveTo>
                <a:lnTo>
                  <a:pt x="723149" y="0"/>
                </a:lnTo>
                <a:lnTo>
                  <a:pt x="1446298" y="398583"/>
                </a:lnTo>
                <a:lnTo>
                  <a:pt x="1446298" y="5272602"/>
                </a:lnTo>
                <a:lnTo>
                  <a:pt x="1446298" y="5272602"/>
                </a:lnTo>
                <a:lnTo>
                  <a:pt x="0" y="5272602"/>
                </a:lnTo>
                <a:lnTo>
                  <a:pt x="0" y="5272602"/>
                </a:lnTo>
                <a:lnTo>
                  <a:pt x="0" y="398583"/>
                </a:lnTo>
                <a:lnTo>
                  <a:pt x="723149" y="0"/>
                </a:lnTo>
                <a:close/>
              </a:path>
            </a:pathLst>
          </a:custGeom>
          <a:solidFill>
            <a:srgbClr val="15A2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CuadroTexto 34"/>
          <p:cNvSpPr txBox="1"/>
          <p:nvPr/>
        </p:nvSpPr>
        <p:spPr>
          <a:xfrm>
            <a:off x="110545" y="5865668"/>
            <a:ext cx="2112883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dirty="0">
                <a:solidFill>
                  <a:srgbClr val="FFFFFF"/>
                </a:solidFill>
                <a:latin typeface="Arial"/>
                <a:cs typeface="Arial"/>
              </a:rPr>
              <a:t>Acceso a bienes y servicios sociales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2637730" y="5878405"/>
            <a:ext cx="2112883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dirty="0">
                <a:solidFill>
                  <a:srgbClr val="FFFFFF"/>
                </a:solidFill>
                <a:latin typeface="Arial"/>
                <a:cs typeface="Arial"/>
              </a:rPr>
              <a:t>Generación de capacidades y oportunidades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5577289" y="5865668"/>
            <a:ext cx="202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Equidad social y territorial</a:t>
            </a:r>
            <a:endParaRPr lang="es-EC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8" name="Agrupar 37"/>
          <p:cNvGrpSpPr/>
          <p:nvPr/>
        </p:nvGrpSpPr>
        <p:grpSpPr>
          <a:xfrm>
            <a:off x="4828717" y="5865668"/>
            <a:ext cx="833986" cy="833986"/>
            <a:chOff x="6570660" y="987162"/>
            <a:chExt cx="833986" cy="833986"/>
          </a:xfrm>
        </p:grpSpPr>
        <p:sp>
          <p:nvSpPr>
            <p:cNvPr id="39" name="Igual 38"/>
            <p:cNvSpPr/>
            <p:nvPr/>
          </p:nvSpPr>
          <p:spPr>
            <a:xfrm>
              <a:off x="6570660" y="987162"/>
              <a:ext cx="833986" cy="833986"/>
            </a:xfrm>
            <a:prstGeom prst="mathEqual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6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6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Igual 14"/>
            <p:cNvSpPr/>
            <p:nvPr/>
          </p:nvSpPr>
          <p:spPr>
            <a:xfrm>
              <a:off x="6681205" y="1158963"/>
              <a:ext cx="612896" cy="490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400" kern="1200" dirty="0"/>
            </a:p>
          </p:txBody>
        </p:sp>
      </p:grpSp>
      <p:grpSp>
        <p:nvGrpSpPr>
          <p:cNvPr id="41" name="Agrupar 40"/>
          <p:cNvGrpSpPr/>
          <p:nvPr/>
        </p:nvGrpSpPr>
        <p:grpSpPr>
          <a:xfrm>
            <a:off x="2058009" y="5811178"/>
            <a:ext cx="833986" cy="833986"/>
            <a:chOff x="1559841" y="987162"/>
            <a:chExt cx="833986" cy="833986"/>
          </a:xfrm>
          <a:solidFill>
            <a:schemeClr val="bg1"/>
          </a:solidFill>
        </p:grpSpPr>
        <p:sp>
          <p:nvSpPr>
            <p:cNvPr id="42" name="Más 41"/>
            <p:cNvSpPr/>
            <p:nvPr/>
          </p:nvSpPr>
          <p:spPr>
            <a:xfrm>
              <a:off x="1559841" y="987162"/>
              <a:ext cx="833986" cy="833986"/>
            </a:xfrm>
            <a:prstGeom prst="mathPlus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Más 6"/>
            <p:cNvSpPr/>
            <p:nvPr/>
          </p:nvSpPr>
          <p:spPr>
            <a:xfrm>
              <a:off x="1670386" y="1306078"/>
              <a:ext cx="612896" cy="1961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400" kern="12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31" y="6699654"/>
            <a:ext cx="998036" cy="6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Calidad de los </a:t>
            </a:r>
            <a:r>
              <a:rPr lang="es-ES" dirty="0" smtClean="0"/>
              <a:t>servicios</a:t>
            </a:r>
            <a:endParaRPr lang="es-ES" dirty="0"/>
          </a:p>
        </p:txBody>
      </p:sp>
      <p:sp>
        <p:nvSpPr>
          <p:cNvPr id="6" name="Recortar rectángulo de esquina sencilla 5"/>
          <p:cNvSpPr/>
          <p:nvPr/>
        </p:nvSpPr>
        <p:spPr>
          <a:xfrm flipH="1">
            <a:off x="6954277" y="1371599"/>
            <a:ext cx="3488298" cy="6203009"/>
          </a:xfrm>
          <a:custGeom>
            <a:avLst/>
            <a:gdLst>
              <a:gd name="connsiteX0" fmla="*/ 0 w 3292704"/>
              <a:gd name="connsiteY0" fmla="*/ 0 h 7562850"/>
              <a:gd name="connsiteX1" fmla="*/ 1944243 w 3292704"/>
              <a:gd name="connsiteY1" fmla="*/ 0 h 7562850"/>
              <a:gd name="connsiteX2" fmla="*/ 3292704 w 3292704"/>
              <a:gd name="connsiteY2" fmla="*/ 1348461 h 7562850"/>
              <a:gd name="connsiteX3" fmla="*/ 3292704 w 3292704"/>
              <a:gd name="connsiteY3" fmla="*/ 7562850 h 7562850"/>
              <a:gd name="connsiteX4" fmla="*/ 0 w 3292704"/>
              <a:gd name="connsiteY4" fmla="*/ 7562850 h 7562850"/>
              <a:gd name="connsiteX5" fmla="*/ 0 w 3292704"/>
              <a:gd name="connsiteY5" fmla="*/ 0 h 7562850"/>
              <a:gd name="connsiteX0" fmla="*/ 0 w 3292704"/>
              <a:gd name="connsiteY0" fmla="*/ 0 h 7562850"/>
              <a:gd name="connsiteX1" fmla="*/ 1944243 w 3292704"/>
              <a:gd name="connsiteY1" fmla="*/ 0 h 7562850"/>
              <a:gd name="connsiteX2" fmla="*/ 3292704 w 3292704"/>
              <a:gd name="connsiteY2" fmla="*/ 1348461 h 7562850"/>
              <a:gd name="connsiteX3" fmla="*/ 1928584 w 3292704"/>
              <a:gd name="connsiteY3" fmla="*/ 7551091 h 7562850"/>
              <a:gd name="connsiteX4" fmla="*/ 0 w 3292704"/>
              <a:gd name="connsiteY4" fmla="*/ 7562850 h 7562850"/>
              <a:gd name="connsiteX5" fmla="*/ 0 w 3292704"/>
              <a:gd name="connsiteY5" fmla="*/ 0 h 7562850"/>
              <a:gd name="connsiteX0" fmla="*/ 0 w 3280944"/>
              <a:gd name="connsiteY0" fmla="*/ 0 h 7562850"/>
              <a:gd name="connsiteX1" fmla="*/ 1944243 w 3280944"/>
              <a:gd name="connsiteY1" fmla="*/ 0 h 7562850"/>
              <a:gd name="connsiteX2" fmla="*/ 3280944 w 3280944"/>
              <a:gd name="connsiteY2" fmla="*/ 3770925 h 7562850"/>
              <a:gd name="connsiteX3" fmla="*/ 1928584 w 3280944"/>
              <a:gd name="connsiteY3" fmla="*/ 7551091 h 7562850"/>
              <a:gd name="connsiteX4" fmla="*/ 0 w 3280944"/>
              <a:gd name="connsiteY4" fmla="*/ 7562850 h 7562850"/>
              <a:gd name="connsiteX5" fmla="*/ 0 w 3280944"/>
              <a:gd name="connsiteY5" fmla="*/ 0 h 7562850"/>
              <a:gd name="connsiteX0" fmla="*/ 0 w 4339313"/>
              <a:gd name="connsiteY0" fmla="*/ 0 h 7574609"/>
              <a:gd name="connsiteX1" fmla="*/ 3002612 w 4339313"/>
              <a:gd name="connsiteY1" fmla="*/ 11759 h 7574609"/>
              <a:gd name="connsiteX2" fmla="*/ 4339313 w 4339313"/>
              <a:gd name="connsiteY2" fmla="*/ 3782684 h 7574609"/>
              <a:gd name="connsiteX3" fmla="*/ 2986953 w 4339313"/>
              <a:gd name="connsiteY3" fmla="*/ 7562850 h 7574609"/>
              <a:gd name="connsiteX4" fmla="*/ 1058369 w 4339313"/>
              <a:gd name="connsiteY4" fmla="*/ 7574609 h 7574609"/>
              <a:gd name="connsiteX5" fmla="*/ 0 w 4339313"/>
              <a:gd name="connsiteY5" fmla="*/ 0 h 7574609"/>
              <a:gd name="connsiteX0" fmla="*/ 23519 w 4362832"/>
              <a:gd name="connsiteY0" fmla="*/ 0 h 7586369"/>
              <a:gd name="connsiteX1" fmla="*/ 3026131 w 4362832"/>
              <a:gd name="connsiteY1" fmla="*/ 11759 h 7586369"/>
              <a:gd name="connsiteX2" fmla="*/ 4362832 w 4362832"/>
              <a:gd name="connsiteY2" fmla="*/ 3782684 h 7586369"/>
              <a:gd name="connsiteX3" fmla="*/ 3010472 w 4362832"/>
              <a:gd name="connsiteY3" fmla="*/ 7562850 h 7586369"/>
              <a:gd name="connsiteX4" fmla="*/ 0 w 4362832"/>
              <a:gd name="connsiteY4" fmla="*/ 7586369 h 7586369"/>
              <a:gd name="connsiteX5" fmla="*/ 23519 w 4362832"/>
              <a:gd name="connsiteY5" fmla="*/ 0 h 7586369"/>
              <a:gd name="connsiteX0" fmla="*/ 23519 w 4362832"/>
              <a:gd name="connsiteY0" fmla="*/ 0 h 7586369"/>
              <a:gd name="connsiteX1" fmla="*/ 3026131 w 4362832"/>
              <a:gd name="connsiteY1" fmla="*/ 11759 h 7586369"/>
              <a:gd name="connsiteX2" fmla="*/ 4362832 w 4362832"/>
              <a:gd name="connsiteY2" fmla="*/ 3782684 h 7586369"/>
              <a:gd name="connsiteX3" fmla="*/ 2975193 w 4362832"/>
              <a:gd name="connsiteY3" fmla="*/ 7586369 h 7586369"/>
              <a:gd name="connsiteX4" fmla="*/ 0 w 4362832"/>
              <a:gd name="connsiteY4" fmla="*/ 7586369 h 7586369"/>
              <a:gd name="connsiteX5" fmla="*/ 23519 w 4362832"/>
              <a:gd name="connsiteY5" fmla="*/ 0 h 7586369"/>
              <a:gd name="connsiteX0" fmla="*/ 127 w 4702328"/>
              <a:gd name="connsiteY0" fmla="*/ 0 h 7598128"/>
              <a:gd name="connsiteX1" fmla="*/ 3365627 w 4702328"/>
              <a:gd name="connsiteY1" fmla="*/ 23518 h 7598128"/>
              <a:gd name="connsiteX2" fmla="*/ 4702328 w 4702328"/>
              <a:gd name="connsiteY2" fmla="*/ 3794443 h 7598128"/>
              <a:gd name="connsiteX3" fmla="*/ 3314689 w 4702328"/>
              <a:gd name="connsiteY3" fmla="*/ 7598128 h 7598128"/>
              <a:gd name="connsiteX4" fmla="*/ 339496 w 4702328"/>
              <a:gd name="connsiteY4" fmla="*/ 7598128 h 7598128"/>
              <a:gd name="connsiteX5" fmla="*/ 127 w 4702328"/>
              <a:gd name="connsiteY5" fmla="*/ 0 h 7598128"/>
              <a:gd name="connsiteX0" fmla="*/ 2102 w 4704303"/>
              <a:gd name="connsiteY0" fmla="*/ 0 h 7598128"/>
              <a:gd name="connsiteX1" fmla="*/ 3367602 w 4704303"/>
              <a:gd name="connsiteY1" fmla="*/ 23518 h 7598128"/>
              <a:gd name="connsiteX2" fmla="*/ 4704303 w 4704303"/>
              <a:gd name="connsiteY2" fmla="*/ 3794443 h 7598128"/>
              <a:gd name="connsiteX3" fmla="*/ 3316664 w 4704303"/>
              <a:gd name="connsiteY3" fmla="*/ 7598128 h 7598128"/>
              <a:gd name="connsiteX4" fmla="*/ 3609 w 4704303"/>
              <a:gd name="connsiteY4" fmla="*/ 7598128 h 7598128"/>
              <a:gd name="connsiteX5" fmla="*/ 2102 w 4704303"/>
              <a:gd name="connsiteY5" fmla="*/ 0 h 7598128"/>
              <a:gd name="connsiteX0" fmla="*/ 2102 w 4704303"/>
              <a:gd name="connsiteY0" fmla="*/ 0 h 7598128"/>
              <a:gd name="connsiteX1" fmla="*/ 3327831 w 4704303"/>
              <a:gd name="connsiteY1" fmla="*/ 0 h 7598128"/>
              <a:gd name="connsiteX2" fmla="*/ 3367602 w 4704303"/>
              <a:gd name="connsiteY2" fmla="*/ 23518 h 7598128"/>
              <a:gd name="connsiteX3" fmla="*/ 4704303 w 4704303"/>
              <a:gd name="connsiteY3" fmla="*/ 3794443 h 7598128"/>
              <a:gd name="connsiteX4" fmla="*/ 3316664 w 4704303"/>
              <a:gd name="connsiteY4" fmla="*/ 7598128 h 7598128"/>
              <a:gd name="connsiteX5" fmla="*/ 3609 w 4704303"/>
              <a:gd name="connsiteY5" fmla="*/ 7598128 h 7598128"/>
              <a:gd name="connsiteX6" fmla="*/ 2102 w 4704303"/>
              <a:gd name="connsiteY6" fmla="*/ 0 h 759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4303" h="7598128">
                <a:moveTo>
                  <a:pt x="2102" y="0"/>
                </a:moveTo>
                <a:lnTo>
                  <a:pt x="3327831" y="0"/>
                </a:lnTo>
                <a:lnTo>
                  <a:pt x="3367602" y="23518"/>
                </a:lnTo>
                <a:lnTo>
                  <a:pt x="4704303" y="3794443"/>
                </a:lnTo>
                <a:lnTo>
                  <a:pt x="3316664" y="7598128"/>
                </a:lnTo>
                <a:lnTo>
                  <a:pt x="3609" y="7598128"/>
                </a:lnTo>
                <a:cubicBezTo>
                  <a:pt x="11449" y="5069338"/>
                  <a:pt x="-5738" y="2528790"/>
                  <a:pt x="2102" y="0"/>
                </a:cubicBezTo>
                <a:close/>
              </a:path>
            </a:pathLst>
          </a:custGeom>
          <a:solidFill>
            <a:schemeClr val="bg1">
              <a:lumMod val="85000"/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7487465" y="3296118"/>
            <a:ext cx="2788401" cy="158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C" sz="24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Fortalecimiento de cobertura con estándares de calidad en los servicios.</a:t>
            </a:r>
            <a:endParaRPr lang="es-EC" sz="24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Recortar rectángulo de esquina del mismo lado 8"/>
          <p:cNvSpPr/>
          <p:nvPr/>
        </p:nvSpPr>
        <p:spPr>
          <a:xfrm rot="16200000" flipV="1">
            <a:off x="2872727" y="-433076"/>
            <a:ext cx="745227" cy="5376938"/>
          </a:xfrm>
          <a:custGeom>
            <a:avLst/>
            <a:gdLst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723149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723149 h 5272602"/>
              <a:gd name="connsiteX8" fmla="*/ 723149 w 1446298"/>
              <a:gd name="connsiteY8" fmla="*/ 0 h 5272602"/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398583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723149 h 5272602"/>
              <a:gd name="connsiteX8" fmla="*/ 723149 w 1446298"/>
              <a:gd name="connsiteY8" fmla="*/ 0 h 5272602"/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398583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398583 h 5272602"/>
              <a:gd name="connsiteX8" fmla="*/ 723149 w 1446298"/>
              <a:gd name="connsiteY8" fmla="*/ 0 h 5272602"/>
              <a:gd name="connsiteX0" fmla="*/ 723149 w 1485771"/>
              <a:gd name="connsiteY0" fmla="*/ 0 h 5272602"/>
              <a:gd name="connsiteX1" fmla="*/ 723149 w 1485771"/>
              <a:gd name="connsiteY1" fmla="*/ 0 h 5272602"/>
              <a:gd name="connsiteX2" fmla="*/ 1485771 w 1485771"/>
              <a:gd name="connsiteY2" fmla="*/ 264461 h 5272602"/>
              <a:gd name="connsiteX3" fmla="*/ 1446298 w 1485771"/>
              <a:gd name="connsiteY3" fmla="*/ 5272602 h 5272602"/>
              <a:gd name="connsiteX4" fmla="*/ 1446298 w 1485771"/>
              <a:gd name="connsiteY4" fmla="*/ 5272602 h 5272602"/>
              <a:gd name="connsiteX5" fmla="*/ 0 w 1485771"/>
              <a:gd name="connsiteY5" fmla="*/ 5272602 h 5272602"/>
              <a:gd name="connsiteX6" fmla="*/ 0 w 1485771"/>
              <a:gd name="connsiteY6" fmla="*/ 5272602 h 5272602"/>
              <a:gd name="connsiteX7" fmla="*/ 0 w 1485771"/>
              <a:gd name="connsiteY7" fmla="*/ 398583 h 5272602"/>
              <a:gd name="connsiteX8" fmla="*/ 723149 w 1485771"/>
              <a:gd name="connsiteY8" fmla="*/ 0 h 5272602"/>
              <a:gd name="connsiteX0" fmla="*/ 742882 w 1505504"/>
              <a:gd name="connsiteY0" fmla="*/ 0 h 5272602"/>
              <a:gd name="connsiteX1" fmla="*/ 742882 w 1505504"/>
              <a:gd name="connsiteY1" fmla="*/ 0 h 5272602"/>
              <a:gd name="connsiteX2" fmla="*/ 1505504 w 1505504"/>
              <a:gd name="connsiteY2" fmla="*/ 264461 h 5272602"/>
              <a:gd name="connsiteX3" fmla="*/ 1466031 w 1505504"/>
              <a:gd name="connsiteY3" fmla="*/ 5272602 h 5272602"/>
              <a:gd name="connsiteX4" fmla="*/ 1466031 w 1505504"/>
              <a:gd name="connsiteY4" fmla="*/ 5272602 h 5272602"/>
              <a:gd name="connsiteX5" fmla="*/ 19733 w 1505504"/>
              <a:gd name="connsiteY5" fmla="*/ 5272602 h 5272602"/>
              <a:gd name="connsiteX6" fmla="*/ 19733 w 1505504"/>
              <a:gd name="connsiteY6" fmla="*/ 5272602 h 5272602"/>
              <a:gd name="connsiteX7" fmla="*/ -1 w 1505504"/>
              <a:gd name="connsiteY7" fmla="*/ 264458 h 5272602"/>
              <a:gd name="connsiteX8" fmla="*/ 742882 w 1505504"/>
              <a:gd name="connsiteY8" fmla="*/ 0 h 527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5504" h="5272602">
                <a:moveTo>
                  <a:pt x="742882" y="0"/>
                </a:moveTo>
                <a:lnTo>
                  <a:pt x="742882" y="0"/>
                </a:lnTo>
                <a:lnTo>
                  <a:pt x="1505504" y="264461"/>
                </a:lnTo>
                <a:lnTo>
                  <a:pt x="1466031" y="5272602"/>
                </a:lnTo>
                <a:lnTo>
                  <a:pt x="1466031" y="5272602"/>
                </a:lnTo>
                <a:lnTo>
                  <a:pt x="19733" y="5272602"/>
                </a:lnTo>
                <a:lnTo>
                  <a:pt x="19733" y="5272602"/>
                </a:lnTo>
                <a:lnTo>
                  <a:pt x="-1" y="264458"/>
                </a:lnTo>
                <a:lnTo>
                  <a:pt x="742882" y="0"/>
                </a:lnTo>
                <a:close/>
              </a:path>
            </a:pathLst>
          </a:custGeom>
          <a:solidFill>
            <a:srgbClr val="15A2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ortar rectángulo de esquina del mismo lado 8"/>
          <p:cNvSpPr/>
          <p:nvPr/>
        </p:nvSpPr>
        <p:spPr>
          <a:xfrm rot="16200000" flipV="1">
            <a:off x="3156048" y="461815"/>
            <a:ext cx="745227" cy="5376938"/>
          </a:xfrm>
          <a:custGeom>
            <a:avLst/>
            <a:gdLst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723149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723149 h 5272602"/>
              <a:gd name="connsiteX8" fmla="*/ 723149 w 1446298"/>
              <a:gd name="connsiteY8" fmla="*/ 0 h 5272602"/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398583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723149 h 5272602"/>
              <a:gd name="connsiteX8" fmla="*/ 723149 w 1446298"/>
              <a:gd name="connsiteY8" fmla="*/ 0 h 5272602"/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398583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398583 h 5272602"/>
              <a:gd name="connsiteX8" fmla="*/ 723149 w 1446298"/>
              <a:gd name="connsiteY8" fmla="*/ 0 h 5272602"/>
              <a:gd name="connsiteX0" fmla="*/ 723149 w 1485771"/>
              <a:gd name="connsiteY0" fmla="*/ 0 h 5272602"/>
              <a:gd name="connsiteX1" fmla="*/ 723149 w 1485771"/>
              <a:gd name="connsiteY1" fmla="*/ 0 h 5272602"/>
              <a:gd name="connsiteX2" fmla="*/ 1485771 w 1485771"/>
              <a:gd name="connsiteY2" fmla="*/ 264461 h 5272602"/>
              <a:gd name="connsiteX3" fmla="*/ 1446298 w 1485771"/>
              <a:gd name="connsiteY3" fmla="*/ 5272602 h 5272602"/>
              <a:gd name="connsiteX4" fmla="*/ 1446298 w 1485771"/>
              <a:gd name="connsiteY4" fmla="*/ 5272602 h 5272602"/>
              <a:gd name="connsiteX5" fmla="*/ 0 w 1485771"/>
              <a:gd name="connsiteY5" fmla="*/ 5272602 h 5272602"/>
              <a:gd name="connsiteX6" fmla="*/ 0 w 1485771"/>
              <a:gd name="connsiteY6" fmla="*/ 5272602 h 5272602"/>
              <a:gd name="connsiteX7" fmla="*/ 0 w 1485771"/>
              <a:gd name="connsiteY7" fmla="*/ 398583 h 5272602"/>
              <a:gd name="connsiteX8" fmla="*/ 723149 w 1485771"/>
              <a:gd name="connsiteY8" fmla="*/ 0 h 5272602"/>
              <a:gd name="connsiteX0" fmla="*/ 742882 w 1505504"/>
              <a:gd name="connsiteY0" fmla="*/ 0 h 5272602"/>
              <a:gd name="connsiteX1" fmla="*/ 742882 w 1505504"/>
              <a:gd name="connsiteY1" fmla="*/ 0 h 5272602"/>
              <a:gd name="connsiteX2" fmla="*/ 1505504 w 1505504"/>
              <a:gd name="connsiteY2" fmla="*/ 264461 h 5272602"/>
              <a:gd name="connsiteX3" fmla="*/ 1466031 w 1505504"/>
              <a:gd name="connsiteY3" fmla="*/ 5272602 h 5272602"/>
              <a:gd name="connsiteX4" fmla="*/ 1466031 w 1505504"/>
              <a:gd name="connsiteY4" fmla="*/ 5272602 h 5272602"/>
              <a:gd name="connsiteX5" fmla="*/ 19733 w 1505504"/>
              <a:gd name="connsiteY5" fmla="*/ 5272602 h 5272602"/>
              <a:gd name="connsiteX6" fmla="*/ 19733 w 1505504"/>
              <a:gd name="connsiteY6" fmla="*/ 5272602 h 5272602"/>
              <a:gd name="connsiteX7" fmla="*/ -1 w 1505504"/>
              <a:gd name="connsiteY7" fmla="*/ 264458 h 5272602"/>
              <a:gd name="connsiteX8" fmla="*/ 742882 w 1505504"/>
              <a:gd name="connsiteY8" fmla="*/ 0 h 527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5504" h="5272602">
                <a:moveTo>
                  <a:pt x="742882" y="0"/>
                </a:moveTo>
                <a:lnTo>
                  <a:pt x="742882" y="0"/>
                </a:lnTo>
                <a:lnTo>
                  <a:pt x="1505504" y="264461"/>
                </a:lnTo>
                <a:lnTo>
                  <a:pt x="1466031" y="5272602"/>
                </a:lnTo>
                <a:lnTo>
                  <a:pt x="1466031" y="5272602"/>
                </a:lnTo>
                <a:lnTo>
                  <a:pt x="19733" y="5272602"/>
                </a:lnTo>
                <a:lnTo>
                  <a:pt x="19733" y="5272602"/>
                </a:lnTo>
                <a:lnTo>
                  <a:pt x="-1" y="264458"/>
                </a:lnTo>
                <a:lnTo>
                  <a:pt x="742882" y="0"/>
                </a:lnTo>
                <a:close/>
              </a:path>
            </a:pathLst>
          </a:custGeom>
          <a:solidFill>
            <a:srgbClr val="6CC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ortar rectángulo de esquina del mismo lado 8"/>
          <p:cNvSpPr/>
          <p:nvPr/>
        </p:nvSpPr>
        <p:spPr>
          <a:xfrm rot="16200000" flipV="1">
            <a:off x="3331902" y="1356706"/>
            <a:ext cx="745227" cy="5376938"/>
          </a:xfrm>
          <a:custGeom>
            <a:avLst/>
            <a:gdLst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723149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723149 h 5272602"/>
              <a:gd name="connsiteX8" fmla="*/ 723149 w 1446298"/>
              <a:gd name="connsiteY8" fmla="*/ 0 h 5272602"/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398583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723149 h 5272602"/>
              <a:gd name="connsiteX8" fmla="*/ 723149 w 1446298"/>
              <a:gd name="connsiteY8" fmla="*/ 0 h 5272602"/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398583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398583 h 5272602"/>
              <a:gd name="connsiteX8" fmla="*/ 723149 w 1446298"/>
              <a:gd name="connsiteY8" fmla="*/ 0 h 5272602"/>
              <a:gd name="connsiteX0" fmla="*/ 723149 w 1485771"/>
              <a:gd name="connsiteY0" fmla="*/ 0 h 5272602"/>
              <a:gd name="connsiteX1" fmla="*/ 723149 w 1485771"/>
              <a:gd name="connsiteY1" fmla="*/ 0 h 5272602"/>
              <a:gd name="connsiteX2" fmla="*/ 1485771 w 1485771"/>
              <a:gd name="connsiteY2" fmla="*/ 264461 h 5272602"/>
              <a:gd name="connsiteX3" fmla="*/ 1446298 w 1485771"/>
              <a:gd name="connsiteY3" fmla="*/ 5272602 h 5272602"/>
              <a:gd name="connsiteX4" fmla="*/ 1446298 w 1485771"/>
              <a:gd name="connsiteY4" fmla="*/ 5272602 h 5272602"/>
              <a:gd name="connsiteX5" fmla="*/ 0 w 1485771"/>
              <a:gd name="connsiteY5" fmla="*/ 5272602 h 5272602"/>
              <a:gd name="connsiteX6" fmla="*/ 0 w 1485771"/>
              <a:gd name="connsiteY6" fmla="*/ 5272602 h 5272602"/>
              <a:gd name="connsiteX7" fmla="*/ 0 w 1485771"/>
              <a:gd name="connsiteY7" fmla="*/ 398583 h 5272602"/>
              <a:gd name="connsiteX8" fmla="*/ 723149 w 1485771"/>
              <a:gd name="connsiteY8" fmla="*/ 0 h 5272602"/>
              <a:gd name="connsiteX0" fmla="*/ 742882 w 1505504"/>
              <a:gd name="connsiteY0" fmla="*/ 0 h 5272602"/>
              <a:gd name="connsiteX1" fmla="*/ 742882 w 1505504"/>
              <a:gd name="connsiteY1" fmla="*/ 0 h 5272602"/>
              <a:gd name="connsiteX2" fmla="*/ 1505504 w 1505504"/>
              <a:gd name="connsiteY2" fmla="*/ 264461 h 5272602"/>
              <a:gd name="connsiteX3" fmla="*/ 1466031 w 1505504"/>
              <a:gd name="connsiteY3" fmla="*/ 5272602 h 5272602"/>
              <a:gd name="connsiteX4" fmla="*/ 1466031 w 1505504"/>
              <a:gd name="connsiteY4" fmla="*/ 5272602 h 5272602"/>
              <a:gd name="connsiteX5" fmla="*/ 19733 w 1505504"/>
              <a:gd name="connsiteY5" fmla="*/ 5272602 h 5272602"/>
              <a:gd name="connsiteX6" fmla="*/ 19733 w 1505504"/>
              <a:gd name="connsiteY6" fmla="*/ 5272602 h 5272602"/>
              <a:gd name="connsiteX7" fmla="*/ -1 w 1505504"/>
              <a:gd name="connsiteY7" fmla="*/ 264458 h 5272602"/>
              <a:gd name="connsiteX8" fmla="*/ 742882 w 1505504"/>
              <a:gd name="connsiteY8" fmla="*/ 0 h 527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5504" h="5272602">
                <a:moveTo>
                  <a:pt x="742882" y="0"/>
                </a:moveTo>
                <a:lnTo>
                  <a:pt x="742882" y="0"/>
                </a:lnTo>
                <a:lnTo>
                  <a:pt x="1505504" y="264461"/>
                </a:lnTo>
                <a:lnTo>
                  <a:pt x="1466031" y="5272602"/>
                </a:lnTo>
                <a:lnTo>
                  <a:pt x="1466031" y="5272602"/>
                </a:lnTo>
                <a:lnTo>
                  <a:pt x="19733" y="5272602"/>
                </a:lnTo>
                <a:lnTo>
                  <a:pt x="19733" y="5272602"/>
                </a:lnTo>
                <a:lnTo>
                  <a:pt x="-1" y="264458"/>
                </a:lnTo>
                <a:lnTo>
                  <a:pt x="742882" y="0"/>
                </a:lnTo>
                <a:close/>
              </a:path>
            </a:pathLst>
          </a:custGeom>
          <a:solidFill>
            <a:srgbClr val="0C8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ortar rectángulo de esquina del mismo lado 8"/>
          <p:cNvSpPr/>
          <p:nvPr/>
        </p:nvSpPr>
        <p:spPr>
          <a:xfrm rot="16200000" flipV="1">
            <a:off x="3331902" y="2251597"/>
            <a:ext cx="745227" cy="5376938"/>
          </a:xfrm>
          <a:custGeom>
            <a:avLst/>
            <a:gdLst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723149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723149 h 5272602"/>
              <a:gd name="connsiteX8" fmla="*/ 723149 w 1446298"/>
              <a:gd name="connsiteY8" fmla="*/ 0 h 5272602"/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398583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723149 h 5272602"/>
              <a:gd name="connsiteX8" fmla="*/ 723149 w 1446298"/>
              <a:gd name="connsiteY8" fmla="*/ 0 h 5272602"/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398583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398583 h 5272602"/>
              <a:gd name="connsiteX8" fmla="*/ 723149 w 1446298"/>
              <a:gd name="connsiteY8" fmla="*/ 0 h 5272602"/>
              <a:gd name="connsiteX0" fmla="*/ 723149 w 1485771"/>
              <a:gd name="connsiteY0" fmla="*/ 0 h 5272602"/>
              <a:gd name="connsiteX1" fmla="*/ 723149 w 1485771"/>
              <a:gd name="connsiteY1" fmla="*/ 0 h 5272602"/>
              <a:gd name="connsiteX2" fmla="*/ 1485771 w 1485771"/>
              <a:gd name="connsiteY2" fmla="*/ 264461 h 5272602"/>
              <a:gd name="connsiteX3" fmla="*/ 1446298 w 1485771"/>
              <a:gd name="connsiteY3" fmla="*/ 5272602 h 5272602"/>
              <a:gd name="connsiteX4" fmla="*/ 1446298 w 1485771"/>
              <a:gd name="connsiteY4" fmla="*/ 5272602 h 5272602"/>
              <a:gd name="connsiteX5" fmla="*/ 0 w 1485771"/>
              <a:gd name="connsiteY5" fmla="*/ 5272602 h 5272602"/>
              <a:gd name="connsiteX6" fmla="*/ 0 w 1485771"/>
              <a:gd name="connsiteY6" fmla="*/ 5272602 h 5272602"/>
              <a:gd name="connsiteX7" fmla="*/ 0 w 1485771"/>
              <a:gd name="connsiteY7" fmla="*/ 398583 h 5272602"/>
              <a:gd name="connsiteX8" fmla="*/ 723149 w 1485771"/>
              <a:gd name="connsiteY8" fmla="*/ 0 h 5272602"/>
              <a:gd name="connsiteX0" fmla="*/ 742882 w 1505504"/>
              <a:gd name="connsiteY0" fmla="*/ 0 h 5272602"/>
              <a:gd name="connsiteX1" fmla="*/ 742882 w 1505504"/>
              <a:gd name="connsiteY1" fmla="*/ 0 h 5272602"/>
              <a:gd name="connsiteX2" fmla="*/ 1505504 w 1505504"/>
              <a:gd name="connsiteY2" fmla="*/ 264461 h 5272602"/>
              <a:gd name="connsiteX3" fmla="*/ 1466031 w 1505504"/>
              <a:gd name="connsiteY3" fmla="*/ 5272602 h 5272602"/>
              <a:gd name="connsiteX4" fmla="*/ 1466031 w 1505504"/>
              <a:gd name="connsiteY4" fmla="*/ 5272602 h 5272602"/>
              <a:gd name="connsiteX5" fmla="*/ 19733 w 1505504"/>
              <a:gd name="connsiteY5" fmla="*/ 5272602 h 5272602"/>
              <a:gd name="connsiteX6" fmla="*/ 19733 w 1505504"/>
              <a:gd name="connsiteY6" fmla="*/ 5272602 h 5272602"/>
              <a:gd name="connsiteX7" fmla="*/ -1 w 1505504"/>
              <a:gd name="connsiteY7" fmla="*/ 264458 h 5272602"/>
              <a:gd name="connsiteX8" fmla="*/ 742882 w 1505504"/>
              <a:gd name="connsiteY8" fmla="*/ 0 h 527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5504" h="5272602">
                <a:moveTo>
                  <a:pt x="742882" y="0"/>
                </a:moveTo>
                <a:lnTo>
                  <a:pt x="742882" y="0"/>
                </a:lnTo>
                <a:lnTo>
                  <a:pt x="1505504" y="264461"/>
                </a:lnTo>
                <a:lnTo>
                  <a:pt x="1466031" y="5272602"/>
                </a:lnTo>
                <a:lnTo>
                  <a:pt x="1466031" y="5272602"/>
                </a:lnTo>
                <a:lnTo>
                  <a:pt x="19733" y="5272602"/>
                </a:lnTo>
                <a:lnTo>
                  <a:pt x="19733" y="5272602"/>
                </a:lnTo>
                <a:lnTo>
                  <a:pt x="-1" y="264458"/>
                </a:lnTo>
                <a:lnTo>
                  <a:pt x="742882" y="0"/>
                </a:lnTo>
                <a:close/>
              </a:path>
            </a:pathLst>
          </a:custGeom>
          <a:solidFill>
            <a:srgbClr val="F0C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ortar rectángulo de esquina del mismo lado 8"/>
          <p:cNvSpPr/>
          <p:nvPr/>
        </p:nvSpPr>
        <p:spPr>
          <a:xfrm rot="16200000" flipV="1">
            <a:off x="3156048" y="3146488"/>
            <a:ext cx="745227" cy="5376938"/>
          </a:xfrm>
          <a:custGeom>
            <a:avLst/>
            <a:gdLst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723149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723149 h 5272602"/>
              <a:gd name="connsiteX8" fmla="*/ 723149 w 1446298"/>
              <a:gd name="connsiteY8" fmla="*/ 0 h 5272602"/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398583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723149 h 5272602"/>
              <a:gd name="connsiteX8" fmla="*/ 723149 w 1446298"/>
              <a:gd name="connsiteY8" fmla="*/ 0 h 5272602"/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398583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398583 h 5272602"/>
              <a:gd name="connsiteX8" fmla="*/ 723149 w 1446298"/>
              <a:gd name="connsiteY8" fmla="*/ 0 h 5272602"/>
              <a:gd name="connsiteX0" fmla="*/ 723149 w 1485771"/>
              <a:gd name="connsiteY0" fmla="*/ 0 h 5272602"/>
              <a:gd name="connsiteX1" fmla="*/ 723149 w 1485771"/>
              <a:gd name="connsiteY1" fmla="*/ 0 h 5272602"/>
              <a:gd name="connsiteX2" fmla="*/ 1485771 w 1485771"/>
              <a:gd name="connsiteY2" fmla="*/ 264461 h 5272602"/>
              <a:gd name="connsiteX3" fmla="*/ 1446298 w 1485771"/>
              <a:gd name="connsiteY3" fmla="*/ 5272602 h 5272602"/>
              <a:gd name="connsiteX4" fmla="*/ 1446298 w 1485771"/>
              <a:gd name="connsiteY4" fmla="*/ 5272602 h 5272602"/>
              <a:gd name="connsiteX5" fmla="*/ 0 w 1485771"/>
              <a:gd name="connsiteY5" fmla="*/ 5272602 h 5272602"/>
              <a:gd name="connsiteX6" fmla="*/ 0 w 1485771"/>
              <a:gd name="connsiteY6" fmla="*/ 5272602 h 5272602"/>
              <a:gd name="connsiteX7" fmla="*/ 0 w 1485771"/>
              <a:gd name="connsiteY7" fmla="*/ 398583 h 5272602"/>
              <a:gd name="connsiteX8" fmla="*/ 723149 w 1485771"/>
              <a:gd name="connsiteY8" fmla="*/ 0 h 5272602"/>
              <a:gd name="connsiteX0" fmla="*/ 742882 w 1505504"/>
              <a:gd name="connsiteY0" fmla="*/ 0 h 5272602"/>
              <a:gd name="connsiteX1" fmla="*/ 742882 w 1505504"/>
              <a:gd name="connsiteY1" fmla="*/ 0 h 5272602"/>
              <a:gd name="connsiteX2" fmla="*/ 1505504 w 1505504"/>
              <a:gd name="connsiteY2" fmla="*/ 264461 h 5272602"/>
              <a:gd name="connsiteX3" fmla="*/ 1466031 w 1505504"/>
              <a:gd name="connsiteY3" fmla="*/ 5272602 h 5272602"/>
              <a:gd name="connsiteX4" fmla="*/ 1466031 w 1505504"/>
              <a:gd name="connsiteY4" fmla="*/ 5272602 h 5272602"/>
              <a:gd name="connsiteX5" fmla="*/ 19733 w 1505504"/>
              <a:gd name="connsiteY5" fmla="*/ 5272602 h 5272602"/>
              <a:gd name="connsiteX6" fmla="*/ 19733 w 1505504"/>
              <a:gd name="connsiteY6" fmla="*/ 5272602 h 5272602"/>
              <a:gd name="connsiteX7" fmla="*/ -1 w 1505504"/>
              <a:gd name="connsiteY7" fmla="*/ 264458 h 5272602"/>
              <a:gd name="connsiteX8" fmla="*/ 742882 w 1505504"/>
              <a:gd name="connsiteY8" fmla="*/ 0 h 527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5504" h="5272602">
                <a:moveTo>
                  <a:pt x="742882" y="0"/>
                </a:moveTo>
                <a:lnTo>
                  <a:pt x="742882" y="0"/>
                </a:lnTo>
                <a:lnTo>
                  <a:pt x="1505504" y="264461"/>
                </a:lnTo>
                <a:lnTo>
                  <a:pt x="1466031" y="5272602"/>
                </a:lnTo>
                <a:lnTo>
                  <a:pt x="1466031" y="5272602"/>
                </a:lnTo>
                <a:lnTo>
                  <a:pt x="19733" y="5272602"/>
                </a:lnTo>
                <a:lnTo>
                  <a:pt x="19733" y="5272602"/>
                </a:lnTo>
                <a:lnTo>
                  <a:pt x="-1" y="264458"/>
                </a:lnTo>
                <a:lnTo>
                  <a:pt x="742882" y="0"/>
                </a:lnTo>
                <a:close/>
              </a:path>
            </a:pathLst>
          </a:custGeom>
          <a:solidFill>
            <a:srgbClr val="FFA5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ortar rectángulo de esquina del mismo lado 8"/>
          <p:cNvSpPr/>
          <p:nvPr/>
        </p:nvSpPr>
        <p:spPr>
          <a:xfrm rot="16200000" flipV="1">
            <a:off x="2872728" y="4041378"/>
            <a:ext cx="745227" cy="5376938"/>
          </a:xfrm>
          <a:custGeom>
            <a:avLst/>
            <a:gdLst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723149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723149 h 5272602"/>
              <a:gd name="connsiteX8" fmla="*/ 723149 w 1446298"/>
              <a:gd name="connsiteY8" fmla="*/ 0 h 5272602"/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398583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723149 h 5272602"/>
              <a:gd name="connsiteX8" fmla="*/ 723149 w 1446298"/>
              <a:gd name="connsiteY8" fmla="*/ 0 h 5272602"/>
              <a:gd name="connsiteX0" fmla="*/ 723149 w 1446298"/>
              <a:gd name="connsiteY0" fmla="*/ 0 h 5272602"/>
              <a:gd name="connsiteX1" fmla="*/ 723149 w 1446298"/>
              <a:gd name="connsiteY1" fmla="*/ 0 h 5272602"/>
              <a:gd name="connsiteX2" fmla="*/ 1446298 w 1446298"/>
              <a:gd name="connsiteY2" fmla="*/ 398583 h 5272602"/>
              <a:gd name="connsiteX3" fmla="*/ 1446298 w 1446298"/>
              <a:gd name="connsiteY3" fmla="*/ 5272602 h 5272602"/>
              <a:gd name="connsiteX4" fmla="*/ 1446298 w 1446298"/>
              <a:gd name="connsiteY4" fmla="*/ 5272602 h 5272602"/>
              <a:gd name="connsiteX5" fmla="*/ 0 w 1446298"/>
              <a:gd name="connsiteY5" fmla="*/ 5272602 h 5272602"/>
              <a:gd name="connsiteX6" fmla="*/ 0 w 1446298"/>
              <a:gd name="connsiteY6" fmla="*/ 5272602 h 5272602"/>
              <a:gd name="connsiteX7" fmla="*/ 0 w 1446298"/>
              <a:gd name="connsiteY7" fmla="*/ 398583 h 5272602"/>
              <a:gd name="connsiteX8" fmla="*/ 723149 w 1446298"/>
              <a:gd name="connsiteY8" fmla="*/ 0 h 5272602"/>
              <a:gd name="connsiteX0" fmla="*/ 723149 w 1485771"/>
              <a:gd name="connsiteY0" fmla="*/ 0 h 5272602"/>
              <a:gd name="connsiteX1" fmla="*/ 723149 w 1485771"/>
              <a:gd name="connsiteY1" fmla="*/ 0 h 5272602"/>
              <a:gd name="connsiteX2" fmla="*/ 1485771 w 1485771"/>
              <a:gd name="connsiteY2" fmla="*/ 264461 h 5272602"/>
              <a:gd name="connsiteX3" fmla="*/ 1446298 w 1485771"/>
              <a:gd name="connsiteY3" fmla="*/ 5272602 h 5272602"/>
              <a:gd name="connsiteX4" fmla="*/ 1446298 w 1485771"/>
              <a:gd name="connsiteY4" fmla="*/ 5272602 h 5272602"/>
              <a:gd name="connsiteX5" fmla="*/ 0 w 1485771"/>
              <a:gd name="connsiteY5" fmla="*/ 5272602 h 5272602"/>
              <a:gd name="connsiteX6" fmla="*/ 0 w 1485771"/>
              <a:gd name="connsiteY6" fmla="*/ 5272602 h 5272602"/>
              <a:gd name="connsiteX7" fmla="*/ 0 w 1485771"/>
              <a:gd name="connsiteY7" fmla="*/ 398583 h 5272602"/>
              <a:gd name="connsiteX8" fmla="*/ 723149 w 1485771"/>
              <a:gd name="connsiteY8" fmla="*/ 0 h 5272602"/>
              <a:gd name="connsiteX0" fmla="*/ 742882 w 1505504"/>
              <a:gd name="connsiteY0" fmla="*/ 0 h 5272602"/>
              <a:gd name="connsiteX1" fmla="*/ 742882 w 1505504"/>
              <a:gd name="connsiteY1" fmla="*/ 0 h 5272602"/>
              <a:gd name="connsiteX2" fmla="*/ 1505504 w 1505504"/>
              <a:gd name="connsiteY2" fmla="*/ 264461 h 5272602"/>
              <a:gd name="connsiteX3" fmla="*/ 1466031 w 1505504"/>
              <a:gd name="connsiteY3" fmla="*/ 5272602 h 5272602"/>
              <a:gd name="connsiteX4" fmla="*/ 1466031 w 1505504"/>
              <a:gd name="connsiteY4" fmla="*/ 5272602 h 5272602"/>
              <a:gd name="connsiteX5" fmla="*/ 19733 w 1505504"/>
              <a:gd name="connsiteY5" fmla="*/ 5272602 h 5272602"/>
              <a:gd name="connsiteX6" fmla="*/ 19733 w 1505504"/>
              <a:gd name="connsiteY6" fmla="*/ 5272602 h 5272602"/>
              <a:gd name="connsiteX7" fmla="*/ -1 w 1505504"/>
              <a:gd name="connsiteY7" fmla="*/ 264458 h 5272602"/>
              <a:gd name="connsiteX8" fmla="*/ 742882 w 1505504"/>
              <a:gd name="connsiteY8" fmla="*/ 0 h 527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5504" h="5272602">
                <a:moveTo>
                  <a:pt x="742882" y="0"/>
                </a:moveTo>
                <a:lnTo>
                  <a:pt x="742882" y="0"/>
                </a:lnTo>
                <a:lnTo>
                  <a:pt x="1505504" y="264461"/>
                </a:lnTo>
                <a:lnTo>
                  <a:pt x="1466031" y="5272602"/>
                </a:lnTo>
                <a:lnTo>
                  <a:pt x="1466031" y="5272602"/>
                </a:lnTo>
                <a:lnTo>
                  <a:pt x="19733" y="5272602"/>
                </a:lnTo>
                <a:lnTo>
                  <a:pt x="19733" y="5272602"/>
                </a:lnTo>
                <a:lnTo>
                  <a:pt x="-1" y="264458"/>
                </a:lnTo>
                <a:lnTo>
                  <a:pt x="742882" y="0"/>
                </a:lnTo>
                <a:close/>
              </a:path>
            </a:pathLst>
          </a:custGeom>
          <a:solidFill>
            <a:srgbClr val="DB6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840192" y="2080803"/>
            <a:ext cx="509361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dirty="0" smtClean="0">
                <a:solidFill>
                  <a:srgbClr val="FFFFFF"/>
                </a:solidFill>
                <a:latin typeface="Arial"/>
                <a:cs typeface="Arial"/>
              </a:rPr>
              <a:t>Oportunidad en la atención</a:t>
            </a:r>
            <a:endParaRPr lang="es-EC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123513" y="2999140"/>
            <a:ext cx="509361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dirty="0" smtClean="0">
                <a:solidFill>
                  <a:srgbClr val="FFFFFF"/>
                </a:solidFill>
                <a:latin typeface="Arial"/>
                <a:cs typeface="Arial"/>
              </a:rPr>
              <a:t>Pertinnecia cultural y territorial</a:t>
            </a:r>
            <a:endParaRPr lang="es-EC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191901" y="3897938"/>
            <a:ext cx="509361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dirty="0" smtClean="0">
                <a:solidFill>
                  <a:srgbClr val="FFFFFF"/>
                </a:solidFill>
                <a:latin typeface="Arial"/>
                <a:cs typeface="Arial"/>
              </a:rPr>
              <a:t>Calidez y amabilidad</a:t>
            </a:r>
            <a:endParaRPr lang="es-EC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191901" y="4767427"/>
            <a:ext cx="509361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dirty="0" smtClean="0">
                <a:solidFill>
                  <a:srgbClr val="FFFFFF"/>
                </a:solidFill>
                <a:latin typeface="Arial"/>
                <a:cs typeface="Arial"/>
              </a:rPr>
              <a:t>Profesionalización</a:t>
            </a:r>
            <a:endParaRPr lang="es-EC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191901" y="5675995"/>
            <a:ext cx="509361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dirty="0" smtClean="0">
                <a:solidFill>
                  <a:srgbClr val="FFFFFF"/>
                </a:solidFill>
                <a:latin typeface="Arial"/>
                <a:cs typeface="Arial"/>
              </a:rPr>
              <a:t>Establecimiento de estándares</a:t>
            </a:r>
            <a:endParaRPr lang="es-EC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71804" y="6565024"/>
            <a:ext cx="509361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dirty="0" smtClean="0">
                <a:solidFill>
                  <a:srgbClr val="FFFFFF"/>
                </a:solidFill>
                <a:latin typeface="Arial"/>
                <a:cs typeface="Arial"/>
              </a:rPr>
              <a:t>Integralidad de los servicios</a:t>
            </a:r>
            <a:endParaRPr lang="es-EC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5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/>
          <p:cNvSpPr/>
          <p:nvPr/>
        </p:nvSpPr>
        <p:spPr>
          <a:xfrm>
            <a:off x="140952" y="3007789"/>
            <a:ext cx="1646900" cy="1646900"/>
          </a:xfrm>
          <a:prstGeom prst="ellipse">
            <a:avLst/>
          </a:prstGeom>
          <a:solidFill>
            <a:srgbClr val="FAA3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800" dirty="0" smtClean="0">
                <a:latin typeface="Arial"/>
                <a:cs typeface="Arial"/>
              </a:rPr>
              <a:t>Familia y comunidad</a:t>
            </a:r>
            <a:endParaRPr lang="es-ES" sz="1800" dirty="0">
              <a:latin typeface="Arial"/>
              <a:cs typeface="Arial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635677" y="1790857"/>
            <a:ext cx="1572434" cy="1572434"/>
          </a:xfrm>
          <a:prstGeom prst="ellipse">
            <a:avLst/>
          </a:prstGeom>
          <a:solidFill>
            <a:srgbClr val="F134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800" dirty="0" smtClean="0">
                <a:latin typeface="Arial"/>
                <a:cs typeface="Arial"/>
              </a:rPr>
              <a:t>Sociedad</a:t>
            </a:r>
            <a:endParaRPr lang="es-ES" sz="1800" dirty="0">
              <a:latin typeface="Arial"/>
              <a:cs typeface="Arial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3647431" y="1790857"/>
            <a:ext cx="1572434" cy="1572434"/>
          </a:xfrm>
          <a:prstGeom prst="ellipse">
            <a:avLst/>
          </a:prstGeom>
          <a:solidFill>
            <a:srgbClr val="09B3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800" dirty="0" err="1" smtClean="0">
                <a:latin typeface="Arial"/>
                <a:cs typeface="Arial"/>
              </a:rPr>
              <a:t>GAD´s</a:t>
            </a:r>
            <a:endParaRPr lang="es-ES" sz="1800" dirty="0">
              <a:latin typeface="Arial"/>
              <a:cs typeface="Arial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4946314" y="3194964"/>
            <a:ext cx="1572434" cy="1572434"/>
          </a:xfrm>
          <a:prstGeom prst="ellipse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800" dirty="0" smtClean="0">
                <a:latin typeface="Arial"/>
                <a:cs typeface="Arial"/>
              </a:rPr>
              <a:t>Estado</a:t>
            </a:r>
            <a:endParaRPr lang="es-ES" sz="1800" dirty="0">
              <a:latin typeface="Arial"/>
              <a:cs typeface="Arial"/>
            </a:endParaRPr>
          </a:p>
        </p:txBody>
      </p:sp>
      <p:sp>
        <p:nvSpPr>
          <p:cNvPr id="29" name="61 Flecha derecha"/>
          <p:cNvSpPr/>
          <p:nvPr/>
        </p:nvSpPr>
        <p:spPr>
          <a:xfrm>
            <a:off x="198026" y="5669335"/>
            <a:ext cx="7002234" cy="1073806"/>
          </a:xfrm>
          <a:prstGeom prst="rightArrow">
            <a:avLst/>
          </a:prstGeom>
          <a:solidFill>
            <a:srgbClr val="09B3D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/>
                <a:cs typeface="Arial"/>
              </a:rPr>
              <a:t>Bienestar con Equidad</a:t>
            </a:r>
            <a:endParaRPr lang="es-EC" dirty="0">
              <a:latin typeface="Arial"/>
              <a:cs typeface="Arial"/>
            </a:endParaRPr>
          </a:p>
        </p:txBody>
      </p:sp>
      <p:pic>
        <p:nvPicPr>
          <p:cNvPr id="30" name="Imagen 29" descr="fami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21" y="3169834"/>
            <a:ext cx="2787938" cy="2780984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Prevención y </a:t>
            </a:r>
            <a:r>
              <a:rPr lang="es-ES" dirty="0" smtClean="0"/>
              <a:t>promoción</a:t>
            </a:r>
            <a:endParaRPr lang="es-ES" dirty="0"/>
          </a:p>
        </p:txBody>
      </p:sp>
      <p:sp>
        <p:nvSpPr>
          <p:cNvPr id="12" name="Recortar rectángulo de esquina sencilla 5"/>
          <p:cNvSpPr/>
          <p:nvPr/>
        </p:nvSpPr>
        <p:spPr>
          <a:xfrm flipH="1">
            <a:off x="6954277" y="1371599"/>
            <a:ext cx="3488298" cy="6203009"/>
          </a:xfrm>
          <a:custGeom>
            <a:avLst/>
            <a:gdLst>
              <a:gd name="connsiteX0" fmla="*/ 0 w 3292704"/>
              <a:gd name="connsiteY0" fmla="*/ 0 h 7562850"/>
              <a:gd name="connsiteX1" fmla="*/ 1944243 w 3292704"/>
              <a:gd name="connsiteY1" fmla="*/ 0 h 7562850"/>
              <a:gd name="connsiteX2" fmla="*/ 3292704 w 3292704"/>
              <a:gd name="connsiteY2" fmla="*/ 1348461 h 7562850"/>
              <a:gd name="connsiteX3" fmla="*/ 3292704 w 3292704"/>
              <a:gd name="connsiteY3" fmla="*/ 7562850 h 7562850"/>
              <a:gd name="connsiteX4" fmla="*/ 0 w 3292704"/>
              <a:gd name="connsiteY4" fmla="*/ 7562850 h 7562850"/>
              <a:gd name="connsiteX5" fmla="*/ 0 w 3292704"/>
              <a:gd name="connsiteY5" fmla="*/ 0 h 7562850"/>
              <a:gd name="connsiteX0" fmla="*/ 0 w 3292704"/>
              <a:gd name="connsiteY0" fmla="*/ 0 h 7562850"/>
              <a:gd name="connsiteX1" fmla="*/ 1944243 w 3292704"/>
              <a:gd name="connsiteY1" fmla="*/ 0 h 7562850"/>
              <a:gd name="connsiteX2" fmla="*/ 3292704 w 3292704"/>
              <a:gd name="connsiteY2" fmla="*/ 1348461 h 7562850"/>
              <a:gd name="connsiteX3" fmla="*/ 1928584 w 3292704"/>
              <a:gd name="connsiteY3" fmla="*/ 7551091 h 7562850"/>
              <a:gd name="connsiteX4" fmla="*/ 0 w 3292704"/>
              <a:gd name="connsiteY4" fmla="*/ 7562850 h 7562850"/>
              <a:gd name="connsiteX5" fmla="*/ 0 w 3292704"/>
              <a:gd name="connsiteY5" fmla="*/ 0 h 7562850"/>
              <a:gd name="connsiteX0" fmla="*/ 0 w 3280944"/>
              <a:gd name="connsiteY0" fmla="*/ 0 h 7562850"/>
              <a:gd name="connsiteX1" fmla="*/ 1944243 w 3280944"/>
              <a:gd name="connsiteY1" fmla="*/ 0 h 7562850"/>
              <a:gd name="connsiteX2" fmla="*/ 3280944 w 3280944"/>
              <a:gd name="connsiteY2" fmla="*/ 3770925 h 7562850"/>
              <a:gd name="connsiteX3" fmla="*/ 1928584 w 3280944"/>
              <a:gd name="connsiteY3" fmla="*/ 7551091 h 7562850"/>
              <a:gd name="connsiteX4" fmla="*/ 0 w 3280944"/>
              <a:gd name="connsiteY4" fmla="*/ 7562850 h 7562850"/>
              <a:gd name="connsiteX5" fmla="*/ 0 w 3280944"/>
              <a:gd name="connsiteY5" fmla="*/ 0 h 7562850"/>
              <a:gd name="connsiteX0" fmla="*/ 0 w 4339313"/>
              <a:gd name="connsiteY0" fmla="*/ 0 h 7574609"/>
              <a:gd name="connsiteX1" fmla="*/ 3002612 w 4339313"/>
              <a:gd name="connsiteY1" fmla="*/ 11759 h 7574609"/>
              <a:gd name="connsiteX2" fmla="*/ 4339313 w 4339313"/>
              <a:gd name="connsiteY2" fmla="*/ 3782684 h 7574609"/>
              <a:gd name="connsiteX3" fmla="*/ 2986953 w 4339313"/>
              <a:gd name="connsiteY3" fmla="*/ 7562850 h 7574609"/>
              <a:gd name="connsiteX4" fmla="*/ 1058369 w 4339313"/>
              <a:gd name="connsiteY4" fmla="*/ 7574609 h 7574609"/>
              <a:gd name="connsiteX5" fmla="*/ 0 w 4339313"/>
              <a:gd name="connsiteY5" fmla="*/ 0 h 7574609"/>
              <a:gd name="connsiteX0" fmla="*/ 23519 w 4362832"/>
              <a:gd name="connsiteY0" fmla="*/ 0 h 7586369"/>
              <a:gd name="connsiteX1" fmla="*/ 3026131 w 4362832"/>
              <a:gd name="connsiteY1" fmla="*/ 11759 h 7586369"/>
              <a:gd name="connsiteX2" fmla="*/ 4362832 w 4362832"/>
              <a:gd name="connsiteY2" fmla="*/ 3782684 h 7586369"/>
              <a:gd name="connsiteX3" fmla="*/ 3010472 w 4362832"/>
              <a:gd name="connsiteY3" fmla="*/ 7562850 h 7586369"/>
              <a:gd name="connsiteX4" fmla="*/ 0 w 4362832"/>
              <a:gd name="connsiteY4" fmla="*/ 7586369 h 7586369"/>
              <a:gd name="connsiteX5" fmla="*/ 23519 w 4362832"/>
              <a:gd name="connsiteY5" fmla="*/ 0 h 7586369"/>
              <a:gd name="connsiteX0" fmla="*/ 23519 w 4362832"/>
              <a:gd name="connsiteY0" fmla="*/ 0 h 7586369"/>
              <a:gd name="connsiteX1" fmla="*/ 3026131 w 4362832"/>
              <a:gd name="connsiteY1" fmla="*/ 11759 h 7586369"/>
              <a:gd name="connsiteX2" fmla="*/ 4362832 w 4362832"/>
              <a:gd name="connsiteY2" fmla="*/ 3782684 h 7586369"/>
              <a:gd name="connsiteX3" fmla="*/ 2975193 w 4362832"/>
              <a:gd name="connsiteY3" fmla="*/ 7586369 h 7586369"/>
              <a:gd name="connsiteX4" fmla="*/ 0 w 4362832"/>
              <a:gd name="connsiteY4" fmla="*/ 7586369 h 7586369"/>
              <a:gd name="connsiteX5" fmla="*/ 23519 w 4362832"/>
              <a:gd name="connsiteY5" fmla="*/ 0 h 7586369"/>
              <a:gd name="connsiteX0" fmla="*/ 127 w 4702328"/>
              <a:gd name="connsiteY0" fmla="*/ 0 h 7598128"/>
              <a:gd name="connsiteX1" fmla="*/ 3365627 w 4702328"/>
              <a:gd name="connsiteY1" fmla="*/ 23518 h 7598128"/>
              <a:gd name="connsiteX2" fmla="*/ 4702328 w 4702328"/>
              <a:gd name="connsiteY2" fmla="*/ 3794443 h 7598128"/>
              <a:gd name="connsiteX3" fmla="*/ 3314689 w 4702328"/>
              <a:gd name="connsiteY3" fmla="*/ 7598128 h 7598128"/>
              <a:gd name="connsiteX4" fmla="*/ 339496 w 4702328"/>
              <a:gd name="connsiteY4" fmla="*/ 7598128 h 7598128"/>
              <a:gd name="connsiteX5" fmla="*/ 127 w 4702328"/>
              <a:gd name="connsiteY5" fmla="*/ 0 h 7598128"/>
              <a:gd name="connsiteX0" fmla="*/ 2102 w 4704303"/>
              <a:gd name="connsiteY0" fmla="*/ 0 h 7598128"/>
              <a:gd name="connsiteX1" fmla="*/ 3367602 w 4704303"/>
              <a:gd name="connsiteY1" fmla="*/ 23518 h 7598128"/>
              <a:gd name="connsiteX2" fmla="*/ 4704303 w 4704303"/>
              <a:gd name="connsiteY2" fmla="*/ 3794443 h 7598128"/>
              <a:gd name="connsiteX3" fmla="*/ 3316664 w 4704303"/>
              <a:gd name="connsiteY3" fmla="*/ 7598128 h 7598128"/>
              <a:gd name="connsiteX4" fmla="*/ 3609 w 4704303"/>
              <a:gd name="connsiteY4" fmla="*/ 7598128 h 7598128"/>
              <a:gd name="connsiteX5" fmla="*/ 2102 w 4704303"/>
              <a:gd name="connsiteY5" fmla="*/ 0 h 7598128"/>
              <a:gd name="connsiteX0" fmla="*/ 2102 w 4704303"/>
              <a:gd name="connsiteY0" fmla="*/ 0 h 7598128"/>
              <a:gd name="connsiteX1" fmla="*/ 3327831 w 4704303"/>
              <a:gd name="connsiteY1" fmla="*/ 0 h 7598128"/>
              <a:gd name="connsiteX2" fmla="*/ 3367602 w 4704303"/>
              <a:gd name="connsiteY2" fmla="*/ 23518 h 7598128"/>
              <a:gd name="connsiteX3" fmla="*/ 4704303 w 4704303"/>
              <a:gd name="connsiteY3" fmla="*/ 3794443 h 7598128"/>
              <a:gd name="connsiteX4" fmla="*/ 3316664 w 4704303"/>
              <a:gd name="connsiteY4" fmla="*/ 7598128 h 7598128"/>
              <a:gd name="connsiteX5" fmla="*/ 3609 w 4704303"/>
              <a:gd name="connsiteY5" fmla="*/ 7598128 h 7598128"/>
              <a:gd name="connsiteX6" fmla="*/ 2102 w 4704303"/>
              <a:gd name="connsiteY6" fmla="*/ 0 h 759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4303" h="7598128">
                <a:moveTo>
                  <a:pt x="2102" y="0"/>
                </a:moveTo>
                <a:lnTo>
                  <a:pt x="3327831" y="0"/>
                </a:lnTo>
                <a:lnTo>
                  <a:pt x="3367602" y="23518"/>
                </a:lnTo>
                <a:lnTo>
                  <a:pt x="4704303" y="3794443"/>
                </a:lnTo>
                <a:lnTo>
                  <a:pt x="3316664" y="7598128"/>
                </a:lnTo>
                <a:lnTo>
                  <a:pt x="3609" y="7598128"/>
                </a:lnTo>
                <a:cubicBezTo>
                  <a:pt x="11449" y="5069338"/>
                  <a:pt x="-5738" y="2528790"/>
                  <a:pt x="2102" y="0"/>
                </a:cubicBezTo>
                <a:close/>
              </a:path>
            </a:pathLst>
          </a:custGeom>
          <a:solidFill>
            <a:schemeClr val="bg1">
              <a:lumMod val="85000"/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7487465" y="3194964"/>
            <a:ext cx="2955110" cy="2172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C" sz="24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Mecanismos de acompañamiento para la promoción de una movilidad social ascendente, prácticas y hábitos saludables</a:t>
            </a:r>
          </a:p>
        </p:txBody>
      </p:sp>
    </p:spTree>
    <p:extLst>
      <p:ext uri="{BB962C8B-B14F-4D97-AF65-F5344CB8AC3E}">
        <p14:creationId xmlns:p14="http://schemas.microsoft.com/office/powerpoint/2010/main" val="239309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586134" y="3067158"/>
            <a:ext cx="2237694" cy="22376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2800" b="1" dirty="0" smtClean="0">
                <a:latin typeface="Arial"/>
                <a:cs typeface="Arial"/>
              </a:rPr>
              <a:t>Plenitud</a:t>
            </a:r>
            <a:endParaRPr lang="es-ES" sz="2800" b="1" dirty="0">
              <a:latin typeface="Arial"/>
              <a:cs typeface="Arial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2501279" y="3067158"/>
            <a:ext cx="2237694" cy="2237694"/>
          </a:xfrm>
          <a:prstGeom prst="ellipse">
            <a:avLst/>
          </a:prstGeom>
          <a:solidFill>
            <a:srgbClr val="F134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2800" b="1" dirty="0" smtClean="0">
                <a:latin typeface="Arial"/>
                <a:cs typeface="Arial"/>
              </a:rPr>
              <a:t>Armonía</a:t>
            </a:r>
            <a:endParaRPr lang="es-ES" sz="2800" b="1" dirty="0">
              <a:latin typeface="Arial"/>
              <a:cs typeface="Arial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557539" y="3067158"/>
            <a:ext cx="2237694" cy="2237694"/>
          </a:xfrm>
          <a:prstGeom prst="ellipse">
            <a:avLst/>
          </a:prstGeom>
          <a:solidFill>
            <a:srgbClr val="09B3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2800" b="1" dirty="0" smtClean="0">
                <a:latin typeface="Arial"/>
                <a:cs typeface="Arial"/>
              </a:rPr>
              <a:t>Respeto</a:t>
            </a:r>
            <a:endParaRPr lang="es-ES" sz="2800" b="1" dirty="0">
              <a:latin typeface="Arial"/>
              <a:cs typeface="Arial"/>
            </a:endParaRPr>
          </a:p>
        </p:txBody>
      </p:sp>
      <p:sp>
        <p:nvSpPr>
          <p:cNvPr id="16" name="Flecha izquierda y derecha 15"/>
          <p:cNvSpPr/>
          <p:nvPr/>
        </p:nvSpPr>
        <p:spPr>
          <a:xfrm>
            <a:off x="1543707" y="4549183"/>
            <a:ext cx="4435070" cy="584665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2286343" y="5570121"/>
            <a:ext cx="253326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>
                <a:solidFill>
                  <a:srgbClr val="6AA522"/>
                </a:solidFill>
                <a:latin typeface="Arial"/>
                <a:cs typeface="Arial"/>
              </a:rPr>
              <a:t>BUEN VIVIR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Ocio, plenitud y </a:t>
            </a:r>
            <a:r>
              <a:rPr lang="es-ES" dirty="0" smtClean="0"/>
              <a:t>disfrute</a:t>
            </a:r>
            <a:endParaRPr lang="es-ES" dirty="0"/>
          </a:p>
        </p:txBody>
      </p:sp>
      <p:sp>
        <p:nvSpPr>
          <p:cNvPr id="14" name="Recortar rectángulo de esquina sencilla 5"/>
          <p:cNvSpPr/>
          <p:nvPr/>
        </p:nvSpPr>
        <p:spPr>
          <a:xfrm flipH="1">
            <a:off x="6954277" y="1371599"/>
            <a:ext cx="3488298" cy="6203009"/>
          </a:xfrm>
          <a:custGeom>
            <a:avLst/>
            <a:gdLst>
              <a:gd name="connsiteX0" fmla="*/ 0 w 3292704"/>
              <a:gd name="connsiteY0" fmla="*/ 0 h 7562850"/>
              <a:gd name="connsiteX1" fmla="*/ 1944243 w 3292704"/>
              <a:gd name="connsiteY1" fmla="*/ 0 h 7562850"/>
              <a:gd name="connsiteX2" fmla="*/ 3292704 w 3292704"/>
              <a:gd name="connsiteY2" fmla="*/ 1348461 h 7562850"/>
              <a:gd name="connsiteX3" fmla="*/ 3292704 w 3292704"/>
              <a:gd name="connsiteY3" fmla="*/ 7562850 h 7562850"/>
              <a:gd name="connsiteX4" fmla="*/ 0 w 3292704"/>
              <a:gd name="connsiteY4" fmla="*/ 7562850 h 7562850"/>
              <a:gd name="connsiteX5" fmla="*/ 0 w 3292704"/>
              <a:gd name="connsiteY5" fmla="*/ 0 h 7562850"/>
              <a:gd name="connsiteX0" fmla="*/ 0 w 3292704"/>
              <a:gd name="connsiteY0" fmla="*/ 0 h 7562850"/>
              <a:gd name="connsiteX1" fmla="*/ 1944243 w 3292704"/>
              <a:gd name="connsiteY1" fmla="*/ 0 h 7562850"/>
              <a:gd name="connsiteX2" fmla="*/ 3292704 w 3292704"/>
              <a:gd name="connsiteY2" fmla="*/ 1348461 h 7562850"/>
              <a:gd name="connsiteX3" fmla="*/ 1928584 w 3292704"/>
              <a:gd name="connsiteY3" fmla="*/ 7551091 h 7562850"/>
              <a:gd name="connsiteX4" fmla="*/ 0 w 3292704"/>
              <a:gd name="connsiteY4" fmla="*/ 7562850 h 7562850"/>
              <a:gd name="connsiteX5" fmla="*/ 0 w 3292704"/>
              <a:gd name="connsiteY5" fmla="*/ 0 h 7562850"/>
              <a:gd name="connsiteX0" fmla="*/ 0 w 3280944"/>
              <a:gd name="connsiteY0" fmla="*/ 0 h 7562850"/>
              <a:gd name="connsiteX1" fmla="*/ 1944243 w 3280944"/>
              <a:gd name="connsiteY1" fmla="*/ 0 h 7562850"/>
              <a:gd name="connsiteX2" fmla="*/ 3280944 w 3280944"/>
              <a:gd name="connsiteY2" fmla="*/ 3770925 h 7562850"/>
              <a:gd name="connsiteX3" fmla="*/ 1928584 w 3280944"/>
              <a:gd name="connsiteY3" fmla="*/ 7551091 h 7562850"/>
              <a:gd name="connsiteX4" fmla="*/ 0 w 3280944"/>
              <a:gd name="connsiteY4" fmla="*/ 7562850 h 7562850"/>
              <a:gd name="connsiteX5" fmla="*/ 0 w 3280944"/>
              <a:gd name="connsiteY5" fmla="*/ 0 h 7562850"/>
              <a:gd name="connsiteX0" fmla="*/ 0 w 4339313"/>
              <a:gd name="connsiteY0" fmla="*/ 0 h 7574609"/>
              <a:gd name="connsiteX1" fmla="*/ 3002612 w 4339313"/>
              <a:gd name="connsiteY1" fmla="*/ 11759 h 7574609"/>
              <a:gd name="connsiteX2" fmla="*/ 4339313 w 4339313"/>
              <a:gd name="connsiteY2" fmla="*/ 3782684 h 7574609"/>
              <a:gd name="connsiteX3" fmla="*/ 2986953 w 4339313"/>
              <a:gd name="connsiteY3" fmla="*/ 7562850 h 7574609"/>
              <a:gd name="connsiteX4" fmla="*/ 1058369 w 4339313"/>
              <a:gd name="connsiteY4" fmla="*/ 7574609 h 7574609"/>
              <a:gd name="connsiteX5" fmla="*/ 0 w 4339313"/>
              <a:gd name="connsiteY5" fmla="*/ 0 h 7574609"/>
              <a:gd name="connsiteX0" fmla="*/ 23519 w 4362832"/>
              <a:gd name="connsiteY0" fmla="*/ 0 h 7586369"/>
              <a:gd name="connsiteX1" fmla="*/ 3026131 w 4362832"/>
              <a:gd name="connsiteY1" fmla="*/ 11759 h 7586369"/>
              <a:gd name="connsiteX2" fmla="*/ 4362832 w 4362832"/>
              <a:gd name="connsiteY2" fmla="*/ 3782684 h 7586369"/>
              <a:gd name="connsiteX3" fmla="*/ 3010472 w 4362832"/>
              <a:gd name="connsiteY3" fmla="*/ 7562850 h 7586369"/>
              <a:gd name="connsiteX4" fmla="*/ 0 w 4362832"/>
              <a:gd name="connsiteY4" fmla="*/ 7586369 h 7586369"/>
              <a:gd name="connsiteX5" fmla="*/ 23519 w 4362832"/>
              <a:gd name="connsiteY5" fmla="*/ 0 h 7586369"/>
              <a:gd name="connsiteX0" fmla="*/ 23519 w 4362832"/>
              <a:gd name="connsiteY0" fmla="*/ 0 h 7586369"/>
              <a:gd name="connsiteX1" fmla="*/ 3026131 w 4362832"/>
              <a:gd name="connsiteY1" fmla="*/ 11759 h 7586369"/>
              <a:gd name="connsiteX2" fmla="*/ 4362832 w 4362832"/>
              <a:gd name="connsiteY2" fmla="*/ 3782684 h 7586369"/>
              <a:gd name="connsiteX3" fmla="*/ 2975193 w 4362832"/>
              <a:gd name="connsiteY3" fmla="*/ 7586369 h 7586369"/>
              <a:gd name="connsiteX4" fmla="*/ 0 w 4362832"/>
              <a:gd name="connsiteY4" fmla="*/ 7586369 h 7586369"/>
              <a:gd name="connsiteX5" fmla="*/ 23519 w 4362832"/>
              <a:gd name="connsiteY5" fmla="*/ 0 h 7586369"/>
              <a:gd name="connsiteX0" fmla="*/ 127 w 4702328"/>
              <a:gd name="connsiteY0" fmla="*/ 0 h 7598128"/>
              <a:gd name="connsiteX1" fmla="*/ 3365627 w 4702328"/>
              <a:gd name="connsiteY1" fmla="*/ 23518 h 7598128"/>
              <a:gd name="connsiteX2" fmla="*/ 4702328 w 4702328"/>
              <a:gd name="connsiteY2" fmla="*/ 3794443 h 7598128"/>
              <a:gd name="connsiteX3" fmla="*/ 3314689 w 4702328"/>
              <a:gd name="connsiteY3" fmla="*/ 7598128 h 7598128"/>
              <a:gd name="connsiteX4" fmla="*/ 339496 w 4702328"/>
              <a:gd name="connsiteY4" fmla="*/ 7598128 h 7598128"/>
              <a:gd name="connsiteX5" fmla="*/ 127 w 4702328"/>
              <a:gd name="connsiteY5" fmla="*/ 0 h 7598128"/>
              <a:gd name="connsiteX0" fmla="*/ 2102 w 4704303"/>
              <a:gd name="connsiteY0" fmla="*/ 0 h 7598128"/>
              <a:gd name="connsiteX1" fmla="*/ 3367602 w 4704303"/>
              <a:gd name="connsiteY1" fmla="*/ 23518 h 7598128"/>
              <a:gd name="connsiteX2" fmla="*/ 4704303 w 4704303"/>
              <a:gd name="connsiteY2" fmla="*/ 3794443 h 7598128"/>
              <a:gd name="connsiteX3" fmla="*/ 3316664 w 4704303"/>
              <a:gd name="connsiteY3" fmla="*/ 7598128 h 7598128"/>
              <a:gd name="connsiteX4" fmla="*/ 3609 w 4704303"/>
              <a:gd name="connsiteY4" fmla="*/ 7598128 h 7598128"/>
              <a:gd name="connsiteX5" fmla="*/ 2102 w 4704303"/>
              <a:gd name="connsiteY5" fmla="*/ 0 h 7598128"/>
              <a:gd name="connsiteX0" fmla="*/ 2102 w 4704303"/>
              <a:gd name="connsiteY0" fmla="*/ 0 h 7598128"/>
              <a:gd name="connsiteX1" fmla="*/ 3327831 w 4704303"/>
              <a:gd name="connsiteY1" fmla="*/ 0 h 7598128"/>
              <a:gd name="connsiteX2" fmla="*/ 3367602 w 4704303"/>
              <a:gd name="connsiteY2" fmla="*/ 23518 h 7598128"/>
              <a:gd name="connsiteX3" fmla="*/ 4704303 w 4704303"/>
              <a:gd name="connsiteY3" fmla="*/ 3794443 h 7598128"/>
              <a:gd name="connsiteX4" fmla="*/ 3316664 w 4704303"/>
              <a:gd name="connsiteY4" fmla="*/ 7598128 h 7598128"/>
              <a:gd name="connsiteX5" fmla="*/ 3609 w 4704303"/>
              <a:gd name="connsiteY5" fmla="*/ 7598128 h 7598128"/>
              <a:gd name="connsiteX6" fmla="*/ 2102 w 4704303"/>
              <a:gd name="connsiteY6" fmla="*/ 0 h 759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4303" h="7598128">
                <a:moveTo>
                  <a:pt x="2102" y="0"/>
                </a:moveTo>
                <a:lnTo>
                  <a:pt x="3327831" y="0"/>
                </a:lnTo>
                <a:lnTo>
                  <a:pt x="3367602" y="23518"/>
                </a:lnTo>
                <a:lnTo>
                  <a:pt x="4704303" y="3794443"/>
                </a:lnTo>
                <a:lnTo>
                  <a:pt x="3316664" y="7598128"/>
                </a:lnTo>
                <a:lnTo>
                  <a:pt x="3609" y="7598128"/>
                </a:lnTo>
                <a:cubicBezTo>
                  <a:pt x="11449" y="5069338"/>
                  <a:pt x="-5738" y="2528790"/>
                  <a:pt x="2102" y="0"/>
                </a:cubicBezTo>
                <a:close/>
              </a:path>
            </a:pathLst>
          </a:custGeom>
          <a:solidFill>
            <a:schemeClr val="bg1">
              <a:lumMod val="85000"/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7487465" y="3194964"/>
            <a:ext cx="2955110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C" sz="24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Democratizar el uso del tiempo libre</a:t>
            </a:r>
            <a:endParaRPr lang="es-EC" sz="24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213913" y="4573407"/>
            <a:ext cx="2955110" cy="158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C" sz="24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El Estado, la comunidad, la familia, la sociedad cumplen con sus roles</a:t>
            </a:r>
          </a:p>
        </p:txBody>
      </p:sp>
    </p:spTree>
    <p:extLst>
      <p:ext uri="{BB962C8B-B14F-4D97-AF65-F5344CB8AC3E}">
        <p14:creationId xmlns:p14="http://schemas.microsoft.com/office/powerpoint/2010/main" val="14153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8" y="1590024"/>
            <a:ext cx="9616159" cy="56358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19513" y="3010027"/>
            <a:ext cx="237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1800" b="1" dirty="0" smtClean="0">
                <a:latin typeface="Arial"/>
                <a:cs typeface="Arial"/>
              </a:rPr>
              <a:t>Priorización</a:t>
            </a:r>
            <a:endParaRPr lang="es-ES" sz="1800" b="1" dirty="0">
              <a:latin typeface="Arial"/>
              <a:cs typeface="Arial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3219513" y="4307578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1800" b="1" dirty="0" smtClean="0">
                <a:latin typeface="Arial"/>
                <a:cs typeface="Arial"/>
              </a:rPr>
              <a:t>Validación</a:t>
            </a:r>
          </a:p>
          <a:p>
            <a:pPr marL="342900" indent="-342900">
              <a:buFont typeface="Arial"/>
              <a:buChar char="•"/>
            </a:pPr>
            <a:r>
              <a:rPr lang="es-ES" sz="1800" b="1" dirty="0" smtClean="0">
                <a:latin typeface="Arial"/>
                <a:cs typeface="Arial"/>
              </a:rPr>
              <a:t>Actualización</a:t>
            </a:r>
            <a:endParaRPr lang="es-ES" sz="1800" b="1" dirty="0">
              <a:latin typeface="Arial"/>
              <a:cs typeface="Arial"/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3219513" y="5738643"/>
            <a:ext cx="218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1800" b="1" dirty="0" smtClean="0">
                <a:latin typeface="Arial"/>
                <a:cs typeface="Arial"/>
              </a:rPr>
              <a:t>Seguimiento</a:t>
            </a:r>
          </a:p>
          <a:p>
            <a:pPr marL="342900" indent="-342900">
              <a:buFont typeface="Arial"/>
              <a:buChar char="•"/>
            </a:pPr>
            <a:r>
              <a:rPr lang="es-ES" sz="1800" b="1" dirty="0" smtClean="0">
                <a:latin typeface="Arial"/>
                <a:cs typeface="Arial"/>
              </a:rPr>
              <a:t>Evaluación</a:t>
            </a:r>
            <a:endParaRPr lang="es-ES" sz="1800" b="1" dirty="0">
              <a:latin typeface="Arial"/>
              <a:cs typeface="Arial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6971143" y="2705792"/>
            <a:ext cx="2342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Caracterización</a:t>
            </a:r>
          </a:p>
          <a:p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multidimensional  demanda</a:t>
            </a:r>
          </a:p>
        </p:txBody>
      </p:sp>
      <p:sp>
        <p:nvSpPr>
          <p:cNvPr id="76" name="CuadroTexto 75"/>
          <p:cNvSpPr txBox="1"/>
          <p:nvPr/>
        </p:nvSpPr>
        <p:spPr>
          <a:xfrm>
            <a:off x="6990097" y="4155812"/>
            <a:ext cx="2083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rgbClr val="660066"/>
                </a:solidFill>
                <a:latin typeface="Arial"/>
                <a:cs typeface="Arial"/>
              </a:rPr>
              <a:t>Identificación de paquetes intersectoriales</a:t>
            </a:r>
          </a:p>
        </p:txBody>
      </p:sp>
      <p:sp>
        <p:nvSpPr>
          <p:cNvPr id="77" name="CuadroTexto 76"/>
          <p:cNvSpPr txBox="1"/>
          <p:nvPr/>
        </p:nvSpPr>
        <p:spPr>
          <a:xfrm>
            <a:off x="6990096" y="5724463"/>
            <a:ext cx="2522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rgbClr val="15A2BE"/>
                </a:solidFill>
                <a:latin typeface="Arial"/>
                <a:cs typeface="Arial"/>
              </a:rPr>
              <a:t>Evaluación y seguimiento intersectorial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91943" y="314879"/>
            <a:ext cx="6080545" cy="980822"/>
          </a:xfrm>
        </p:spPr>
        <p:txBody>
          <a:bodyPr>
            <a:normAutofit/>
          </a:bodyPr>
          <a:lstStyle/>
          <a:p>
            <a:r>
              <a:rPr lang="es-ES" sz="2200" dirty="0"/>
              <a:t>La intersectorialidad y la interacción con los programas sociales</a:t>
            </a:r>
          </a:p>
        </p:txBody>
      </p:sp>
    </p:spTree>
    <p:extLst>
      <p:ext uri="{BB962C8B-B14F-4D97-AF65-F5344CB8AC3E}">
        <p14:creationId xmlns:p14="http://schemas.microsoft.com/office/powerpoint/2010/main" val="224033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redondeado 15"/>
          <p:cNvSpPr/>
          <p:nvPr/>
        </p:nvSpPr>
        <p:spPr>
          <a:xfrm>
            <a:off x="4309256" y="4345357"/>
            <a:ext cx="5059347" cy="1879600"/>
          </a:xfrm>
          <a:prstGeom prst="roundRect">
            <a:avLst>
              <a:gd name="adj" fmla="val 10590"/>
            </a:avLst>
          </a:prstGeom>
          <a:solidFill>
            <a:schemeClr val="bg1">
              <a:lumMod val="95000"/>
            </a:schemeClr>
          </a:solidFill>
          <a:ln w="19050" cmpd="sng">
            <a:solidFill>
              <a:srgbClr val="6CC5F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842758" y="2407225"/>
            <a:ext cx="8599818" cy="112060"/>
          </a:xfrm>
          <a:prstGeom prst="rect">
            <a:avLst/>
          </a:prstGeom>
          <a:solidFill>
            <a:srgbClr val="006A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/>
          <a:srcRect l="41048" t="25438" r="47032" b="60562"/>
          <a:stretch>
            <a:fillRect/>
          </a:stretch>
        </p:blipFill>
        <p:spPr bwMode="auto">
          <a:xfrm>
            <a:off x="0" y="5582105"/>
            <a:ext cx="3347295" cy="198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riángulo isósceles 6"/>
          <p:cNvSpPr/>
          <p:nvPr/>
        </p:nvSpPr>
        <p:spPr>
          <a:xfrm rot="10800000">
            <a:off x="1667969" y="5434244"/>
            <a:ext cx="174788" cy="1461590"/>
          </a:xfrm>
          <a:prstGeom prst="triangle">
            <a:avLst/>
          </a:prstGeom>
          <a:solidFill>
            <a:srgbClr val="006A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076680" y="303213"/>
            <a:ext cx="5843607" cy="111054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dirty="0"/>
              <a:t>La </a:t>
            </a:r>
            <a:r>
              <a:rPr lang="es-ES" dirty="0" smtClean="0"/>
              <a:t>intersectorialidad, integrando la oferta y demanda</a:t>
            </a:r>
            <a:endParaRPr lang="es-ES" sz="3200" b="0" dirty="0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8" y="1525873"/>
            <a:ext cx="2194464" cy="1986824"/>
          </a:xfrm>
          <a:prstGeom prst="rect">
            <a:avLst/>
          </a:prstGeom>
        </p:spPr>
      </p:pic>
      <p:pic>
        <p:nvPicPr>
          <p:cNvPr id="9" name="Imagen 8" descr="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94" y="1938077"/>
            <a:ext cx="938296" cy="938296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65" y="1938077"/>
            <a:ext cx="938296" cy="938296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65" y="1938077"/>
            <a:ext cx="938296" cy="938296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576" y="1938077"/>
            <a:ext cx="938296" cy="938296"/>
          </a:xfrm>
          <a:prstGeom prst="rect">
            <a:avLst/>
          </a:prstGeom>
        </p:spPr>
      </p:pic>
      <p:pic>
        <p:nvPicPr>
          <p:cNvPr id="11" name="Imagen 10" descr="family2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06" y="2066043"/>
            <a:ext cx="682364" cy="682364"/>
          </a:xfrm>
          <a:prstGeom prst="rect">
            <a:avLst/>
          </a:prstGeom>
        </p:spPr>
      </p:pic>
      <p:pic>
        <p:nvPicPr>
          <p:cNvPr id="12" name="Imagen 11" descr="college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887" y="2122911"/>
            <a:ext cx="625496" cy="625496"/>
          </a:xfrm>
          <a:prstGeom prst="rect">
            <a:avLst/>
          </a:prstGeom>
        </p:spPr>
      </p:pic>
      <p:pic>
        <p:nvPicPr>
          <p:cNvPr id="13" name="Imagen 12" descr="stethoscop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243" y="2116690"/>
            <a:ext cx="605014" cy="605014"/>
          </a:xfrm>
          <a:prstGeom prst="rect">
            <a:avLst/>
          </a:prstGeom>
        </p:spPr>
      </p:pic>
      <p:pic>
        <p:nvPicPr>
          <p:cNvPr id="14" name="Imagen 13" descr="money19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603" y="2096208"/>
            <a:ext cx="625496" cy="625496"/>
          </a:xfrm>
          <a:prstGeom prst="rect">
            <a:avLst/>
          </a:prstGeom>
        </p:spPr>
      </p:pic>
      <p:sp>
        <p:nvSpPr>
          <p:cNvPr id="55" name="CuadroTexto 54"/>
          <p:cNvSpPr txBox="1"/>
          <p:nvPr/>
        </p:nvSpPr>
        <p:spPr>
          <a:xfrm>
            <a:off x="8793323" y="2953575"/>
            <a:ext cx="154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89D62F"/>
                </a:solidFill>
                <a:latin typeface="Arial Narrow"/>
                <a:cs typeface="Arial Narrow"/>
              </a:rPr>
              <a:t>ACTIVIDAD ECONÓMICA</a:t>
            </a:r>
            <a:endParaRPr lang="es-ES" sz="1800" b="1" dirty="0">
              <a:solidFill>
                <a:srgbClr val="89D62F"/>
              </a:solidFill>
              <a:latin typeface="Arial Narrow"/>
              <a:cs typeface="Arial Narrow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3810372" y="2930419"/>
            <a:ext cx="120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FAA311"/>
                </a:solidFill>
                <a:latin typeface="Arial Narrow"/>
                <a:cs typeface="Arial Narrow"/>
              </a:rPr>
              <a:t>VIVIENDA</a:t>
            </a:r>
            <a:endParaRPr lang="es-ES" sz="1800" b="1" dirty="0">
              <a:solidFill>
                <a:srgbClr val="FAA311"/>
              </a:solidFill>
              <a:latin typeface="Arial Narrow"/>
              <a:cs typeface="Arial Narrow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5412012" y="2971994"/>
            <a:ext cx="141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EDUCACIÓN</a:t>
            </a:r>
            <a:endParaRPr lang="es-ES" sz="1800" b="1" dirty="0">
              <a:solidFill>
                <a:schemeClr val="tx2">
                  <a:lumMod val="60000"/>
                  <a:lumOff val="4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7260047" y="2971994"/>
            <a:ext cx="120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660066"/>
                </a:solidFill>
                <a:latin typeface="Arial Narrow"/>
                <a:cs typeface="Arial Narrow"/>
              </a:rPr>
              <a:t>SALUD</a:t>
            </a:r>
            <a:endParaRPr lang="es-ES" sz="1800" b="1" dirty="0">
              <a:solidFill>
                <a:srgbClr val="660066"/>
              </a:solidFill>
              <a:latin typeface="Arial Narrow"/>
              <a:cs typeface="Arial Narrow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9" y="3342845"/>
            <a:ext cx="2981961" cy="2498080"/>
          </a:xfrm>
          <a:prstGeom prst="rect">
            <a:avLst/>
          </a:prstGeom>
        </p:spPr>
      </p:pic>
      <p:pic>
        <p:nvPicPr>
          <p:cNvPr id="6" name="Imagen 5" descr="casa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4" t="1178"/>
          <a:stretch/>
        </p:blipFill>
        <p:spPr>
          <a:xfrm>
            <a:off x="805553" y="3854882"/>
            <a:ext cx="1892092" cy="189976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187639" y="4647760"/>
            <a:ext cx="41809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C" sz="2400" dirty="0" smtClean="0">
                <a:latin typeface="Arial"/>
                <a:cs typeface="Arial"/>
              </a:rPr>
              <a:t>Registro Social</a:t>
            </a:r>
          </a:p>
          <a:p>
            <a:pPr marL="457200" indent="-457200">
              <a:buFont typeface="+mj-lt"/>
              <a:buAutoNum type="arabicPeriod"/>
            </a:pPr>
            <a:endParaRPr lang="es-EC" sz="2400" dirty="0" smtClean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s-EC" sz="2400" dirty="0" smtClean="0">
                <a:latin typeface="Arial"/>
                <a:cs typeface="Arial"/>
              </a:rPr>
              <a:t>Cartilla de Servicios</a:t>
            </a:r>
            <a:endParaRPr lang="es-EC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39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ransparen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467006"/>
            <a:ext cx="10442575" cy="60998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3850" y="1926846"/>
            <a:ext cx="2815993" cy="1039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20 Rectángulo"/>
          <p:cNvSpPr>
            <a:spLocks noChangeArrowheads="1"/>
          </p:cNvSpPr>
          <p:nvPr/>
        </p:nvSpPr>
        <p:spPr bwMode="auto">
          <a:xfrm>
            <a:off x="4893144" y="5060893"/>
            <a:ext cx="5221288" cy="41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9" tIns="51440" rIns="102879" bIns="51440" anchor="ctr">
            <a:spAutoFit/>
          </a:bodyPr>
          <a:lstStyle/>
          <a:p>
            <a:r>
              <a:rPr dirty="0" smtClean="0"/>
              <a:t>  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0" y="1377504"/>
            <a:ext cx="207832" cy="41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879" tIns="51440" rIns="102879" bIns="51440" anchor="ctr">
            <a:spAutoFit/>
          </a:bodyPr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67" name="Rectangle 32"/>
          <p:cNvSpPr>
            <a:spLocks noChangeArrowheads="1"/>
          </p:cNvSpPr>
          <p:nvPr/>
        </p:nvSpPr>
        <p:spPr bwMode="auto">
          <a:xfrm>
            <a:off x="1018112" y="6608476"/>
            <a:ext cx="207832" cy="41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879" tIns="51440" rIns="102879" bIns="51440" anchor="ctr">
            <a:spAutoFit/>
          </a:bodyPr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68" name="Rectangle 56"/>
          <p:cNvSpPr>
            <a:spLocks noChangeArrowheads="1"/>
          </p:cNvSpPr>
          <p:nvPr/>
        </p:nvSpPr>
        <p:spPr bwMode="auto">
          <a:xfrm>
            <a:off x="1018112" y="6608476"/>
            <a:ext cx="207832" cy="41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879" tIns="51440" rIns="102879" bIns="51440" anchor="ctr">
            <a:spAutoFit/>
          </a:bodyPr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69" name="20 Rectángulo"/>
          <p:cNvSpPr>
            <a:spLocks noChangeArrowheads="1"/>
          </p:cNvSpPr>
          <p:nvPr/>
        </p:nvSpPr>
        <p:spPr bwMode="auto">
          <a:xfrm>
            <a:off x="4893144" y="5303778"/>
            <a:ext cx="5221288" cy="28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9" tIns="51440" rIns="102879" bIns="51440" anchor="ctr">
            <a:spAutoFit/>
          </a:bodyPr>
          <a:lstStyle/>
          <a:p>
            <a:r>
              <a:rPr lang="es-EC" sz="1200" b="1" dirty="0">
                <a:latin typeface="Calibri" pitchFamily="34" charset="0"/>
              </a:rPr>
              <a:t>   </a:t>
            </a:r>
            <a:endParaRPr lang="es-EC" sz="1200" dirty="0">
              <a:latin typeface="Calibri" pitchFamily="34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5658426" y="2195733"/>
            <a:ext cx="44560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Elaboración conjunta  diagnósticos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Diseño de políticas intersectoriales</a:t>
            </a:r>
            <a:endParaRPr lang="es-EC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Planificación compartida</a:t>
            </a:r>
            <a:endParaRPr lang="es-EC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Protocolos de gestión </a:t>
            </a:r>
            <a:r>
              <a:rPr lang="es-EC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integrados</a:t>
            </a:r>
            <a:endParaRPr lang="es-EC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Sistemas de información integrados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Confianza y reconocimiento de los actores</a:t>
            </a:r>
            <a:endParaRPr lang="es-EC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-4421240" y="6760876"/>
            <a:ext cx="207832" cy="41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879" tIns="51440" rIns="102879" bIns="51440" anchor="ctr">
            <a:spAutoFit/>
          </a:bodyPr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18" name="Rectangle 56"/>
          <p:cNvSpPr>
            <a:spLocks noChangeArrowheads="1"/>
          </p:cNvSpPr>
          <p:nvPr/>
        </p:nvSpPr>
        <p:spPr bwMode="auto">
          <a:xfrm>
            <a:off x="-4421240" y="6760876"/>
            <a:ext cx="207832" cy="41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879" tIns="51440" rIns="102879" bIns="51440" anchor="ctr">
            <a:spAutoFit/>
          </a:bodyPr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3" name="Imagen 2" descr="logo_infancia_plen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88" y="2055023"/>
            <a:ext cx="1760717" cy="783520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751860" y="2966720"/>
            <a:ext cx="3413157" cy="1039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603850" y="4033171"/>
            <a:ext cx="2815993" cy="1039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1751860" y="5082808"/>
            <a:ext cx="3413157" cy="1039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Ley para la Justicia Laboral y el Reconocimiento del Trabajo en el Hogar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03850" y="6132663"/>
            <a:ext cx="2815993" cy="1039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Red integral de servicios sociales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3" descr="logo-Acción-Nutrició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06" y="3140163"/>
            <a:ext cx="2217904" cy="648736"/>
          </a:xfrm>
          <a:prstGeom prst="rect">
            <a:avLst/>
          </a:prstGeom>
        </p:spPr>
      </p:pic>
      <p:pic>
        <p:nvPicPr>
          <p:cNvPr id="2" name="Imagen 1" descr="logo_TQS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2" y="4242447"/>
            <a:ext cx="2341748" cy="611412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419844" y="303214"/>
            <a:ext cx="6500444" cy="980822"/>
          </a:xfrm>
        </p:spPr>
        <p:txBody>
          <a:bodyPr/>
          <a:lstStyle/>
          <a:p>
            <a:r>
              <a:rPr lang="es-ES" dirty="0"/>
              <a:t>La </a:t>
            </a:r>
            <a:r>
              <a:rPr lang="es-ES" dirty="0" smtClean="0"/>
              <a:t>intersectorialidad:</a:t>
            </a:r>
            <a:br>
              <a:rPr lang="es-ES" dirty="0" smtClean="0"/>
            </a:br>
            <a:r>
              <a:rPr lang="es-ES" sz="2400" b="0" dirty="0" smtClean="0"/>
              <a:t>el </a:t>
            </a:r>
            <a:r>
              <a:rPr lang="es-ES" sz="2400" b="0" dirty="0"/>
              <a:t>ejemplo de las estrategias emblemáticas</a:t>
            </a:r>
          </a:p>
        </p:txBody>
      </p:sp>
    </p:spTree>
    <p:extLst>
      <p:ext uri="{BB962C8B-B14F-4D97-AF65-F5344CB8AC3E}">
        <p14:creationId xmlns:p14="http://schemas.microsoft.com/office/powerpoint/2010/main" val="61934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0442575" cy="7562850"/>
          </a:xfrm>
          <a:prstGeom prst="rect">
            <a:avLst/>
          </a:prstGeom>
          <a:solidFill>
            <a:srgbClr val="15A2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ortar rectángulo de esquina sencilla 5"/>
          <p:cNvSpPr/>
          <p:nvPr/>
        </p:nvSpPr>
        <p:spPr>
          <a:xfrm flipH="1">
            <a:off x="6021628" y="-35278"/>
            <a:ext cx="4420947" cy="7598128"/>
          </a:xfrm>
          <a:custGeom>
            <a:avLst/>
            <a:gdLst>
              <a:gd name="connsiteX0" fmla="*/ 0 w 3292704"/>
              <a:gd name="connsiteY0" fmla="*/ 0 h 7562850"/>
              <a:gd name="connsiteX1" fmla="*/ 1944243 w 3292704"/>
              <a:gd name="connsiteY1" fmla="*/ 0 h 7562850"/>
              <a:gd name="connsiteX2" fmla="*/ 3292704 w 3292704"/>
              <a:gd name="connsiteY2" fmla="*/ 1348461 h 7562850"/>
              <a:gd name="connsiteX3" fmla="*/ 3292704 w 3292704"/>
              <a:gd name="connsiteY3" fmla="*/ 7562850 h 7562850"/>
              <a:gd name="connsiteX4" fmla="*/ 0 w 3292704"/>
              <a:gd name="connsiteY4" fmla="*/ 7562850 h 7562850"/>
              <a:gd name="connsiteX5" fmla="*/ 0 w 3292704"/>
              <a:gd name="connsiteY5" fmla="*/ 0 h 7562850"/>
              <a:gd name="connsiteX0" fmla="*/ 0 w 3292704"/>
              <a:gd name="connsiteY0" fmla="*/ 0 h 7562850"/>
              <a:gd name="connsiteX1" fmla="*/ 1944243 w 3292704"/>
              <a:gd name="connsiteY1" fmla="*/ 0 h 7562850"/>
              <a:gd name="connsiteX2" fmla="*/ 3292704 w 3292704"/>
              <a:gd name="connsiteY2" fmla="*/ 1348461 h 7562850"/>
              <a:gd name="connsiteX3" fmla="*/ 1928584 w 3292704"/>
              <a:gd name="connsiteY3" fmla="*/ 7551091 h 7562850"/>
              <a:gd name="connsiteX4" fmla="*/ 0 w 3292704"/>
              <a:gd name="connsiteY4" fmla="*/ 7562850 h 7562850"/>
              <a:gd name="connsiteX5" fmla="*/ 0 w 3292704"/>
              <a:gd name="connsiteY5" fmla="*/ 0 h 7562850"/>
              <a:gd name="connsiteX0" fmla="*/ 0 w 3280944"/>
              <a:gd name="connsiteY0" fmla="*/ 0 h 7562850"/>
              <a:gd name="connsiteX1" fmla="*/ 1944243 w 3280944"/>
              <a:gd name="connsiteY1" fmla="*/ 0 h 7562850"/>
              <a:gd name="connsiteX2" fmla="*/ 3280944 w 3280944"/>
              <a:gd name="connsiteY2" fmla="*/ 3770925 h 7562850"/>
              <a:gd name="connsiteX3" fmla="*/ 1928584 w 3280944"/>
              <a:gd name="connsiteY3" fmla="*/ 7551091 h 7562850"/>
              <a:gd name="connsiteX4" fmla="*/ 0 w 3280944"/>
              <a:gd name="connsiteY4" fmla="*/ 7562850 h 7562850"/>
              <a:gd name="connsiteX5" fmla="*/ 0 w 3280944"/>
              <a:gd name="connsiteY5" fmla="*/ 0 h 7562850"/>
              <a:gd name="connsiteX0" fmla="*/ 0 w 4339313"/>
              <a:gd name="connsiteY0" fmla="*/ 0 h 7574609"/>
              <a:gd name="connsiteX1" fmla="*/ 3002612 w 4339313"/>
              <a:gd name="connsiteY1" fmla="*/ 11759 h 7574609"/>
              <a:gd name="connsiteX2" fmla="*/ 4339313 w 4339313"/>
              <a:gd name="connsiteY2" fmla="*/ 3782684 h 7574609"/>
              <a:gd name="connsiteX3" fmla="*/ 2986953 w 4339313"/>
              <a:gd name="connsiteY3" fmla="*/ 7562850 h 7574609"/>
              <a:gd name="connsiteX4" fmla="*/ 1058369 w 4339313"/>
              <a:gd name="connsiteY4" fmla="*/ 7574609 h 7574609"/>
              <a:gd name="connsiteX5" fmla="*/ 0 w 4339313"/>
              <a:gd name="connsiteY5" fmla="*/ 0 h 7574609"/>
              <a:gd name="connsiteX0" fmla="*/ 23519 w 4362832"/>
              <a:gd name="connsiteY0" fmla="*/ 0 h 7586369"/>
              <a:gd name="connsiteX1" fmla="*/ 3026131 w 4362832"/>
              <a:gd name="connsiteY1" fmla="*/ 11759 h 7586369"/>
              <a:gd name="connsiteX2" fmla="*/ 4362832 w 4362832"/>
              <a:gd name="connsiteY2" fmla="*/ 3782684 h 7586369"/>
              <a:gd name="connsiteX3" fmla="*/ 3010472 w 4362832"/>
              <a:gd name="connsiteY3" fmla="*/ 7562850 h 7586369"/>
              <a:gd name="connsiteX4" fmla="*/ 0 w 4362832"/>
              <a:gd name="connsiteY4" fmla="*/ 7586369 h 7586369"/>
              <a:gd name="connsiteX5" fmla="*/ 23519 w 4362832"/>
              <a:gd name="connsiteY5" fmla="*/ 0 h 7586369"/>
              <a:gd name="connsiteX0" fmla="*/ 23519 w 4362832"/>
              <a:gd name="connsiteY0" fmla="*/ 0 h 7586369"/>
              <a:gd name="connsiteX1" fmla="*/ 3026131 w 4362832"/>
              <a:gd name="connsiteY1" fmla="*/ 11759 h 7586369"/>
              <a:gd name="connsiteX2" fmla="*/ 4362832 w 4362832"/>
              <a:gd name="connsiteY2" fmla="*/ 3782684 h 7586369"/>
              <a:gd name="connsiteX3" fmla="*/ 2975193 w 4362832"/>
              <a:gd name="connsiteY3" fmla="*/ 7586369 h 7586369"/>
              <a:gd name="connsiteX4" fmla="*/ 0 w 4362832"/>
              <a:gd name="connsiteY4" fmla="*/ 7586369 h 7586369"/>
              <a:gd name="connsiteX5" fmla="*/ 23519 w 4362832"/>
              <a:gd name="connsiteY5" fmla="*/ 0 h 7586369"/>
              <a:gd name="connsiteX0" fmla="*/ 127 w 4702328"/>
              <a:gd name="connsiteY0" fmla="*/ 0 h 7598128"/>
              <a:gd name="connsiteX1" fmla="*/ 3365627 w 4702328"/>
              <a:gd name="connsiteY1" fmla="*/ 23518 h 7598128"/>
              <a:gd name="connsiteX2" fmla="*/ 4702328 w 4702328"/>
              <a:gd name="connsiteY2" fmla="*/ 3794443 h 7598128"/>
              <a:gd name="connsiteX3" fmla="*/ 3314689 w 4702328"/>
              <a:gd name="connsiteY3" fmla="*/ 7598128 h 7598128"/>
              <a:gd name="connsiteX4" fmla="*/ 339496 w 4702328"/>
              <a:gd name="connsiteY4" fmla="*/ 7598128 h 7598128"/>
              <a:gd name="connsiteX5" fmla="*/ 127 w 4702328"/>
              <a:gd name="connsiteY5" fmla="*/ 0 h 7598128"/>
              <a:gd name="connsiteX0" fmla="*/ 2102 w 4704303"/>
              <a:gd name="connsiteY0" fmla="*/ 0 h 7598128"/>
              <a:gd name="connsiteX1" fmla="*/ 3367602 w 4704303"/>
              <a:gd name="connsiteY1" fmla="*/ 23518 h 7598128"/>
              <a:gd name="connsiteX2" fmla="*/ 4704303 w 4704303"/>
              <a:gd name="connsiteY2" fmla="*/ 3794443 h 7598128"/>
              <a:gd name="connsiteX3" fmla="*/ 3316664 w 4704303"/>
              <a:gd name="connsiteY3" fmla="*/ 7598128 h 7598128"/>
              <a:gd name="connsiteX4" fmla="*/ 3609 w 4704303"/>
              <a:gd name="connsiteY4" fmla="*/ 7598128 h 7598128"/>
              <a:gd name="connsiteX5" fmla="*/ 2102 w 4704303"/>
              <a:gd name="connsiteY5" fmla="*/ 0 h 7598128"/>
              <a:gd name="connsiteX0" fmla="*/ 2102 w 4704303"/>
              <a:gd name="connsiteY0" fmla="*/ 0 h 7598128"/>
              <a:gd name="connsiteX1" fmla="*/ 3327831 w 4704303"/>
              <a:gd name="connsiteY1" fmla="*/ 0 h 7598128"/>
              <a:gd name="connsiteX2" fmla="*/ 3367602 w 4704303"/>
              <a:gd name="connsiteY2" fmla="*/ 23518 h 7598128"/>
              <a:gd name="connsiteX3" fmla="*/ 4704303 w 4704303"/>
              <a:gd name="connsiteY3" fmla="*/ 3794443 h 7598128"/>
              <a:gd name="connsiteX4" fmla="*/ 3316664 w 4704303"/>
              <a:gd name="connsiteY4" fmla="*/ 7598128 h 7598128"/>
              <a:gd name="connsiteX5" fmla="*/ 3609 w 4704303"/>
              <a:gd name="connsiteY5" fmla="*/ 7598128 h 7598128"/>
              <a:gd name="connsiteX6" fmla="*/ 2102 w 4704303"/>
              <a:gd name="connsiteY6" fmla="*/ 0 h 759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4303" h="7598128">
                <a:moveTo>
                  <a:pt x="2102" y="0"/>
                </a:moveTo>
                <a:lnTo>
                  <a:pt x="3327831" y="0"/>
                </a:lnTo>
                <a:lnTo>
                  <a:pt x="3367602" y="23518"/>
                </a:lnTo>
                <a:lnTo>
                  <a:pt x="4704303" y="3794443"/>
                </a:lnTo>
                <a:lnTo>
                  <a:pt x="3316664" y="7598128"/>
                </a:lnTo>
                <a:lnTo>
                  <a:pt x="3609" y="7598128"/>
                </a:lnTo>
                <a:cubicBezTo>
                  <a:pt x="11449" y="5069338"/>
                  <a:pt x="-5738" y="2528790"/>
                  <a:pt x="2102" y="0"/>
                </a:cubicBezTo>
                <a:close/>
              </a:path>
            </a:pathLst>
          </a:cu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 descr="logo_bl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9" y="2806412"/>
            <a:ext cx="4431750" cy="1373843"/>
          </a:xfrm>
          <a:prstGeom prst="rect">
            <a:avLst/>
          </a:prstGeom>
        </p:spPr>
      </p:pic>
      <p:pic>
        <p:nvPicPr>
          <p:cNvPr id="2" name="Imagen 1" descr="twitter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91" y="3935513"/>
            <a:ext cx="456442" cy="45644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714356" y="3917523"/>
            <a:ext cx="2530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C" dirty="0" smtClean="0">
                <a:solidFill>
                  <a:schemeClr val="bg1"/>
                </a:solidFill>
                <a:latin typeface="Arial"/>
                <a:cs typeface="Arial"/>
              </a:rPr>
              <a:t>@ </a:t>
            </a:r>
            <a:r>
              <a:rPr lang="es-EC" sz="2400" dirty="0" smtClean="0">
                <a:solidFill>
                  <a:schemeClr val="bg1"/>
                </a:solidFill>
                <a:latin typeface="Arial"/>
                <a:cs typeface="Arial"/>
              </a:rPr>
              <a:t>SocialEc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730659" y="5377704"/>
            <a:ext cx="340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00" b="1" dirty="0" smtClean="0">
                <a:solidFill>
                  <a:srgbClr val="FFFFFF"/>
                </a:solidFill>
                <a:latin typeface="Arial"/>
                <a:cs typeface="Arial"/>
              </a:rPr>
              <a:t>www.desarrollosocial.gob.ec</a:t>
            </a:r>
            <a:endParaRPr lang="es-ES" sz="1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63757" y="6116025"/>
            <a:ext cx="445787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>
                <a:solidFill>
                  <a:srgbClr val="FFFFFF"/>
                </a:solidFill>
              </a:rPr>
              <a:t>Contacto : </a:t>
            </a:r>
            <a:endParaRPr lang="es-EC" sz="2400" dirty="0" smtClean="0">
              <a:solidFill>
                <a:srgbClr val="FFFFFF"/>
              </a:solidFill>
            </a:endParaRPr>
          </a:p>
          <a:p>
            <a:r>
              <a:rPr lang="es-EC" sz="2400" dirty="0" smtClean="0">
                <a:solidFill>
                  <a:srgbClr val="FFFFFF"/>
                </a:solidFill>
                <a:hlinkClick r:id="rId5"/>
              </a:rPr>
              <a:t>cvaca@</a:t>
            </a:r>
            <a:r>
              <a:rPr lang="es-EC" sz="2400" dirty="0">
                <a:solidFill>
                  <a:srgbClr val="FFFFFF"/>
                </a:solidFill>
                <a:hlinkClick r:id="rId5"/>
              </a:rPr>
              <a:t>desarrollosocial.gob.ec</a:t>
            </a:r>
            <a:endParaRPr lang="es-EC" sz="2400" dirty="0">
              <a:solidFill>
                <a:srgbClr val="FFFFFF"/>
              </a:solidFill>
            </a:endParaRPr>
          </a:p>
          <a:p>
            <a:r>
              <a:rPr lang="es-EC" sz="2400" dirty="0" smtClean="0">
                <a:solidFill>
                  <a:srgbClr val="FFFFFF"/>
                </a:solidFill>
                <a:hlinkClick r:id="rId6"/>
              </a:rPr>
              <a:t>vrivas@</a:t>
            </a:r>
            <a:r>
              <a:rPr lang="es-EC" sz="2400" dirty="0">
                <a:solidFill>
                  <a:srgbClr val="FFFFFF"/>
                </a:solidFill>
                <a:hlinkClick r:id="rId6"/>
              </a:rPr>
              <a:t>desarrollosocial.gob.ec</a:t>
            </a:r>
            <a:endParaRPr lang="es-EC" sz="2400" dirty="0">
              <a:solidFill>
                <a:srgbClr val="FF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930310" y="4391955"/>
            <a:ext cx="340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FFFFFF"/>
                </a:solidFill>
                <a:latin typeface="Arial"/>
                <a:cs typeface="Arial"/>
              </a:rPr>
              <a:t>ECUADOR</a:t>
            </a:r>
            <a:endParaRPr lang="es-ES" sz="1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954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10 Flecha derecha"/>
          <p:cNvSpPr/>
          <p:nvPr/>
        </p:nvSpPr>
        <p:spPr>
          <a:xfrm>
            <a:off x="2803989" y="2872837"/>
            <a:ext cx="3024791" cy="107962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2879" tIns="51440" rIns="102879" bIns="51440"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832745" y="5998945"/>
            <a:ext cx="862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00" b="1" dirty="0" smtClean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lang="es-EC" sz="1800" b="1" dirty="0">
                <a:solidFill>
                  <a:srgbClr val="376092"/>
                </a:solidFill>
                <a:latin typeface="Arial"/>
                <a:cs typeface="Arial"/>
              </a:rPr>
              <a:t>Primacía del ser humano sobre el capital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09830" y="303214"/>
            <a:ext cx="6420773" cy="98082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dirty="0"/>
              <a:t>El Buen Vivir como paradigma del </a:t>
            </a:r>
            <a:br>
              <a:rPr lang="es-ES" dirty="0"/>
            </a:br>
            <a:r>
              <a:rPr lang="es-ES" dirty="0"/>
              <a:t>nuevo modelo de desarrollo del Ecuador</a:t>
            </a:r>
          </a:p>
        </p:txBody>
      </p:sp>
      <p:sp>
        <p:nvSpPr>
          <p:cNvPr id="4" name="Hexágono 3"/>
          <p:cNvSpPr/>
          <p:nvPr/>
        </p:nvSpPr>
        <p:spPr>
          <a:xfrm>
            <a:off x="1152581" y="6457864"/>
            <a:ext cx="7891264" cy="844847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4" name="CuadroTexto 13"/>
          <p:cNvSpPr txBox="1"/>
          <p:nvPr/>
        </p:nvSpPr>
        <p:spPr>
          <a:xfrm>
            <a:off x="1466358" y="6542545"/>
            <a:ext cx="7223332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sz="180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Calidad de vida digna, desarrollo de capacidades y  oportunidades para generar igualdad y romper el círculo de pobreza.</a:t>
            </a:r>
          </a:p>
        </p:txBody>
      </p:sp>
      <p:grpSp>
        <p:nvGrpSpPr>
          <p:cNvPr id="33" name="Agrupar 32"/>
          <p:cNvGrpSpPr/>
          <p:nvPr/>
        </p:nvGrpSpPr>
        <p:grpSpPr>
          <a:xfrm>
            <a:off x="5828781" y="1377262"/>
            <a:ext cx="4449453" cy="4383796"/>
            <a:chOff x="5544646" y="1475942"/>
            <a:chExt cx="4449453" cy="4383796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646" y="1475942"/>
              <a:ext cx="4407963" cy="4383796"/>
            </a:xfrm>
            <a:prstGeom prst="rect">
              <a:avLst/>
            </a:prstGeom>
          </p:spPr>
        </p:pic>
        <p:pic>
          <p:nvPicPr>
            <p:cNvPr id="16" name="Imagen 15" descr="water-drop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356" y="2802879"/>
              <a:ext cx="361310" cy="361310"/>
            </a:xfrm>
            <a:prstGeom prst="rect">
              <a:avLst/>
            </a:prstGeom>
          </p:spPr>
        </p:pic>
        <p:pic>
          <p:nvPicPr>
            <p:cNvPr id="19" name="Imagen 18" descr="buddin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971" y="3325367"/>
              <a:ext cx="415321" cy="415321"/>
            </a:xfrm>
            <a:prstGeom prst="rect">
              <a:avLst/>
            </a:prstGeom>
          </p:spPr>
        </p:pic>
        <p:pic>
          <p:nvPicPr>
            <p:cNvPr id="20" name="Imagen 19" descr="info3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548" y="3952500"/>
              <a:ext cx="306566" cy="306566"/>
            </a:xfrm>
            <a:prstGeom prst="rect">
              <a:avLst/>
            </a:prstGeom>
          </p:spPr>
        </p:pic>
        <p:pic>
          <p:nvPicPr>
            <p:cNvPr id="21" name="Imagen 20" descr="college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322" y="4171574"/>
              <a:ext cx="380042" cy="380042"/>
            </a:xfrm>
            <a:prstGeom prst="rect">
              <a:avLst/>
            </a:prstGeom>
          </p:spPr>
        </p:pic>
        <p:pic>
          <p:nvPicPr>
            <p:cNvPr id="22" name="Imagen 21" descr="family24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190" y="3908437"/>
              <a:ext cx="394425" cy="394425"/>
            </a:xfrm>
            <a:prstGeom prst="rect">
              <a:avLst/>
            </a:prstGeom>
          </p:spPr>
        </p:pic>
        <p:pic>
          <p:nvPicPr>
            <p:cNvPr id="23" name="Imagen 22" descr="stethoscop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599" y="3412512"/>
              <a:ext cx="334876" cy="334876"/>
            </a:xfrm>
            <a:prstGeom prst="rect">
              <a:avLst/>
            </a:prstGeom>
          </p:spPr>
        </p:pic>
        <p:pic>
          <p:nvPicPr>
            <p:cNvPr id="24" name="Imagen 23" descr="money192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8603" y="2096208"/>
              <a:ext cx="625496" cy="625496"/>
            </a:xfrm>
            <a:prstGeom prst="rect">
              <a:avLst/>
            </a:prstGeom>
          </p:spPr>
        </p:pic>
        <p:pic>
          <p:nvPicPr>
            <p:cNvPr id="25" name="Imagen 24" descr="money192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270" y="2802879"/>
              <a:ext cx="433416" cy="433416"/>
            </a:xfrm>
            <a:prstGeom prst="rect">
              <a:avLst/>
            </a:prstGeom>
          </p:spPr>
        </p:pic>
        <p:sp>
          <p:nvSpPr>
            <p:cNvPr id="26" name="CuadroTexto 25"/>
            <p:cNvSpPr txBox="1"/>
            <p:nvPr/>
          </p:nvSpPr>
          <p:spPr>
            <a:xfrm>
              <a:off x="7656281" y="2149436"/>
              <a:ext cx="1373665" cy="483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s-EC" sz="1400" b="1" dirty="0" smtClean="0">
                  <a:solidFill>
                    <a:schemeClr val="tx2"/>
                  </a:solidFill>
                  <a:latin typeface="Arial"/>
                  <a:cs typeface="Arial"/>
                </a:rPr>
                <a:t>Agua y alimentación</a:t>
              </a:r>
              <a:endParaRPr lang="es-EC" sz="1400" b="1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8476693" y="3170651"/>
              <a:ext cx="1373665" cy="483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s-EC" sz="1400" b="1" dirty="0" smtClean="0">
                  <a:solidFill>
                    <a:schemeClr val="tx2"/>
                  </a:solidFill>
                  <a:latin typeface="Arial"/>
                  <a:cs typeface="Arial"/>
                </a:rPr>
                <a:t>Ambiente sano</a:t>
              </a:r>
              <a:endParaRPr lang="es-EC" sz="1400" b="1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8069464" y="4313813"/>
              <a:ext cx="1478300" cy="483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s-EC" sz="1400" b="1" dirty="0" smtClean="0">
                  <a:solidFill>
                    <a:schemeClr val="tx2"/>
                  </a:solidFill>
                  <a:latin typeface="Arial"/>
                  <a:cs typeface="Arial"/>
                </a:rPr>
                <a:t>Comunicación e integración</a:t>
              </a:r>
              <a:endParaRPr lang="es-EC" sz="1400" b="1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6998393" y="4899934"/>
              <a:ext cx="1478300" cy="28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s-EC" sz="1400" b="1" dirty="0" smtClean="0">
                  <a:solidFill>
                    <a:schemeClr val="tx2"/>
                  </a:solidFill>
                  <a:latin typeface="Arial"/>
                  <a:cs typeface="Arial"/>
                </a:rPr>
                <a:t>Educación</a:t>
              </a:r>
              <a:endParaRPr lang="es-EC" sz="1400" b="1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5815905" y="4406704"/>
              <a:ext cx="1478300" cy="483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s-EC" sz="1400" b="1" dirty="0" smtClean="0">
                  <a:solidFill>
                    <a:schemeClr val="tx2"/>
                  </a:solidFill>
                  <a:latin typeface="Arial"/>
                  <a:cs typeface="Arial"/>
                </a:rPr>
                <a:t>Hábitat y Vivienda</a:t>
              </a:r>
              <a:endParaRPr lang="es-EC" sz="1400" b="1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5671563" y="3412512"/>
              <a:ext cx="1184035" cy="28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s-EC" sz="1400" b="1" dirty="0" smtClean="0">
                  <a:solidFill>
                    <a:schemeClr val="tx2"/>
                  </a:solidFill>
                  <a:latin typeface="Arial"/>
                  <a:cs typeface="Arial"/>
                </a:rPr>
                <a:t>Salud</a:t>
              </a:r>
              <a:endParaRPr lang="es-EC" sz="1400" b="1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6472246" y="2089909"/>
              <a:ext cx="1184035" cy="67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s-EC" sz="1400" b="1" dirty="0" smtClean="0">
                  <a:solidFill>
                    <a:schemeClr val="tx2"/>
                  </a:solidFill>
                  <a:latin typeface="Arial"/>
                  <a:cs typeface="Arial"/>
                </a:rPr>
                <a:t>Trabajo y seguridad social</a:t>
              </a:r>
              <a:endParaRPr lang="es-EC" sz="1400" b="1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35" name="Imagen 34" descr="triandul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2" y="1578679"/>
            <a:ext cx="4941585" cy="4087397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1854722" y="2667550"/>
            <a:ext cx="1373665" cy="4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sz="14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Sistema Económico</a:t>
            </a:r>
            <a:endParaRPr lang="es-EC" sz="14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1557022" y="3622377"/>
            <a:ext cx="1897168" cy="4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sz="14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Sistema Socio - Cultural</a:t>
            </a:r>
            <a:endParaRPr lang="es-EC" sz="14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682076" y="4294434"/>
            <a:ext cx="1544228" cy="4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sz="14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Sistema Público</a:t>
            </a:r>
            <a:endParaRPr lang="es-EC" sz="14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784908" y="4294434"/>
            <a:ext cx="1544228" cy="4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sz="14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Sistema Ambiental</a:t>
            </a:r>
            <a:endParaRPr lang="es-EC" sz="14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135491" y="5194264"/>
            <a:ext cx="481212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sz="18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SOCIEDAD DEL CONOCIMIENTO</a:t>
            </a:r>
            <a:endParaRPr lang="es-EC" sz="1800" b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3279185" y="2603019"/>
            <a:ext cx="2289419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sz="16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DERECHOS DEL BUEN VIVIR</a:t>
            </a:r>
            <a:endParaRPr lang="es-EC" sz="16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32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ángulo 61"/>
          <p:cNvSpPr/>
          <p:nvPr/>
        </p:nvSpPr>
        <p:spPr>
          <a:xfrm>
            <a:off x="1226998" y="6145353"/>
            <a:ext cx="7721742" cy="732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7" name="Agrupar 36"/>
          <p:cNvGrpSpPr/>
          <p:nvPr/>
        </p:nvGrpSpPr>
        <p:grpSpPr>
          <a:xfrm>
            <a:off x="1442632" y="3158484"/>
            <a:ext cx="7353114" cy="1083552"/>
            <a:chOff x="1442632" y="1637058"/>
            <a:chExt cx="7353114" cy="1083552"/>
          </a:xfrm>
          <a:solidFill>
            <a:schemeClr val="tx2">
              <a:lumMod val="75000"/>
            </a:schemeClr>
          </a:solidFill>
        </p:grpSpPr>
        <p:sp>
          <p:nvSpPr>
            <p:cNvPr id="38" name="Hexágono 37"/>
            <p:cNvSpPr/>
            <p:nvPr/>
          </p:nvSpPr>
          <p:spPr>
            <a:xfrm rot="5400000" flipH="1">
              <a:off x="4663473" y="1925543"/>
              <a:ext cx="911432" cy="678702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1442632" y="1637058"/>
              <a:ext cx="7353114" cy="92583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70862" y="300352"/>
            <a:ext cx="6620454" cy="98082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dirty="0"/>
              <a:t>El Buen Vivir y la transformación social en el Ecuador: </a:t>
            </a:r>
            <a:r>
              <a:rPr lang="es-ES" b="0" dirty="0"/>
              <a:t>instrumentos de planificación</a:t>
            </a:r>
          </a:p>
        </p:txBody>
      </p:sp>
      <p:grpSp>
        <p:nvGrpSpPr>
          <p:cNvPr id="30" name="Agrupar 29"/>
          <p:cNvGrpSpPr/>
          <p:nvPr/>
        </p:nvGrpSpPr>
        <p:grpSpPr>
          <a:xfrm>
            <a:off x="1023818" y="2384092"/>
            <a:ext cx="8190742" cy="911433"/>
            <a:chOff x="3157289" y="1637059"/>
            <a:chExt cx="3923800" cy="911433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1" name="Hexágono 30"/>
            <p:cNvSpPr/>
            <p:nvPr/>
          </p:nvSpPr>
          <p:spPr>
            <a:xfrm rot="5400000" flipH="1">
              <a:off x="4663473" y="1844019"/>
              <a:ext cx="911432" cy="497513"/>
            </a:xfrm>
            <a:prstGeom prst="hexagon">
              <a:avLst/>
            </a:prstGeom>
            <a:solidFill>
              <a:srgbClr val="15A2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3157289" y="1637059"/>
              <a:ext cx="3923800" cy="776214"/>
            </a:xfrm>
            <a:prstGeom prst="rect">
              <a:avLst/>
            </a:prstGeom>
            <a:solidFill>
              <a:srgbClr val="15A2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2287249" y="2645132"/>
            <a:ext cx="5545636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b="1" dirty="0" smtClean="0">
                <a:solidFill>
                  <a:srgbClr val="FFFFFF"/>
                </a:solidFill>
                <a:latin typeface="Arial"/>
                <a:cs typeface="Arial"/>
              </a:rPr>
              <a:t>Plan Nacional para el Buen Vivir</a:t>
            </a:r>
            <a:endParaRPr lang="es-EC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3157289" y="1637059"/>
            <a:ext cx="3923800" cy="911432"/>
            <a:chOff x="3157289" y="1637059"/>
            <a:chExt cx="3923800" cy="911432"/>
          </a:xfrm>
          <a:solidFill>
            <a:srgbClr val="0C8CAD"/>
          </a:solidFill>
        </p:grpSpPr>
        <p:sp>
          <p:nvSpPr>
            <p:cNvPr id="26" name="Hexágono 25"/>
            <p:cNvSpPr/>
            <p:nvPr/>
          </p:nvSpPr>
          <p:spPr>
            <a:xfrm rot="5400000" flipH="1">
              <a:off x="4663473" y="1753424"/>
              <a:ext cx="911432" cy="678702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3157289" y="1637059"/>
              <a:ext cx="3923800" cy="77621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9" name="CuadroTexto 28"/>
          <p:cNvSpPr txBox="1"/>
          <p:nvPr/>
        </p:nvSpPr>
        <p:spPr>
          <a:xfrm>
            <a:off x="3915357" y="1898099"/>
            <a:ext cx="2289419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b="1" dirty="0" smtClean="0">
                <a:solidFill>
                  <a:schemeClr val="bg1"/>
                </a:solidFill>
                <a:latin typeface="Arial"/>
                <a:cs typeface="Arial"/>
              </a:rPr>
              <a:t>CONSTITUCIÓN</a:t>
            </a:r>
            <a:endParaRPr lang="es-EC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1442632" y="3336012"/>
            <a:ext cx="7384200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b="1" dirty="0">
                <a:solidFill>
                  <a:srgbClr val="FFFFFF"/>
                </a:solidFill>
                <a:latin typeface="Arial"/>
                <a:cs typeface="Arial"/>
              </a:rPr>
              <a:t>Estrategia para la Transformación de la Matriz Productiva</a:t>
            </a:r>
          </a:p>
          <a:p>
            <a:pPr lvl="0" algn="ctr">
              <a:lnSpc>
                <a:spcPct val="90000"/>
              </a:lnSpc>
            </a:pPr>
            <a:r>
              <a:rPr lang="es-EC" b="1" dirty="0">
                <a:solidFill>
                  <a:srgbClr val="FFFFFF"/>
                </a:solidFill>
                <a:latin typeface="Arial"/>
                <a:cs typeface="Arial"/>
              </a:rPr>
              <a:t>Estrategia para la Erradicación de la Pobreza</a:t>
            </a:r>
          </a:p>
        </p:txBody>
      </p:sp>
      <p:grpSp>
        <p:nvGrpSpPr>
          <p:cNvPr id="51" name="Agrupar 50"/>
          <p:cNvGrpSpPr/>
          <p:nvPr/>
        </p:nvGrpSpPr>
        <p:grpSpPr>
          <a:xfrm>
            <a:off x="1221231" y="5229678"/>
            <a:ext cx="3568282" cy="1083552"/>
            <a:chOff x="3335048" y="1637058"/>
            <a:chExt cx="3568282" cy="1083552"/>
          </a:xfrm>
          <a:solidFill>
            <a:srgbClr val="FAA311"/>
          </a:solidFill>
        </p:grpSpPr>
        <p:sp>
          <p:nvSpPr>
            <p:cNvPr id="52" name="Hexágono 51"/>
            <p:cNvSpPr/>
            <p:nvPr/>
          </p:nvSpPr>
          <p:spPr>
            <a:xfrm rot="5400000" flipH="1">
              <a:off x="4643452" y="1905523"/>
              <a:ext cx="951473" cy="678702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3335048" y="1637058"/>
              <a:ext cx="3568282" cy="92583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4" name="CuadroTexto 53"/>
          <p:cNvSpPr txBox="1"/>
          <p:nvPr/>
        </p:nvSpPr>
        <p:spPr>
          <a:xfrm>
            <a:off x="1190694" y="5362432"/>
            <a:ext cx="360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b="1" dirty="0" smtClean="0">
                <a:solidFill>
                  <a:srgbClr val="FFFFFF"/>
                </a:solidFill>
                <a:latin typeface="Arial"/>
                <a:cs typeface="Arial"/>
              </a:rPr>
              <a:t>Política sectorial</a:t>
            </a:r>
            <a:endParaRPr lang="es-EC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56" name="Agrupar 55"/>
          <p:cNvGrpSpPr/>
          <p:nvPr/>
        </p:nvGrpSpPr>
        <p:grpSpPr>
          <a:xfrm>
            <a:off x="5380458" y="5229678"/>
            <a:ext cx="3568282" cy="1083552"/>
            <a:chOff x="3335048" y="1637058"/>
            <a:chExt cx="3568282" cy="1083552"/>
          </a:xfrm>
          <a:solidFill>
            <a:srgbClr val="F0C600"/>
          </a:solidFill>
        </p:grpSpPr>
        <p:sp>
          <p:nvSpPr>
            <p:cNvPr id="57" name="Hexágono 56"/>
            <p:cNvSpPr/>
            <p:nvPr/>
          </p:nvSpPr>
          <p:spPr>
            <a:xfrm rot="5400000" flipH="1">
              <a:off x="4643452" y="1905523"/>
              <a:ext cx="951473" cy="678702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3335048" y="1637058"/>
              <a:ext cx="3568282" cy="92583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9" name="CuadroTexto 58"/>
          <p:cNvSpPr txBox="1"/>
          <p:nvPr/>
        </p:nvSpPr>
        <p:spPr>
          <a:xfrm>
            <a:off x="5329533" y="5383602"/>
            <a:ext cx="3604586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b="1" dirty="0" smtClean="0">
                <a:solidFill>
                  <a:srgbClr val="FFFFFF"/>
                </a:solidFill>
                <a:latin typeface="Arial"/>
                <a:cs typeface="Arial"/>
              </a:rPr>
              <a:t>Planes de Desarrollo y </a:t>
            </a:r>
            <a:r>
              <a:rPr lang="es-EC" b="1" dirty="0" smtClean="0">
                <a:solidFill>
                  <a:srgbClr val="FFFFFF"/>
                </a:solidFill>
                <a:latin typeface="Arial"/>
                <a:cs typeface="Arial"/>
              </a:rPr>
              <a:t>Ordenamiento </a:t>
            </a:r>
            <a:r>
              <a:rPr lang="es-EC" b="1" dirty="0" smtClean="0">
                <a:solidFill>
                  <a:srgbClr val="FFFFFF"/>
                </a:solidFill>
                <a:latin typeface="Arial"/>
                <a:cs typeface="Arial"/>
              </a:rPr>
              <a:t>territorial</a:t>
            </a:r>
            <a:endParaRPr lang="es-EC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46" name="Agrupar 45"/>
          <p:cNvGrpSpPr/>
          <p:nvPr/>
        </p:nvGrpSpPr>
        <p:grpSpPr>
          <a:xfrm>
            <a:off x="5380458" y="4173720"/>
            <a:ext cx="3568282" cy="1222303"/>
            <a:chOff x="3335048" y="1498307"/>
            <a:chExt cx="3568282" cy="1222303"/>
          </a:xfrm>
          <a:solidFill>
            <a:srgbClr val="FAA311"/>
          </a:solidFill>
        </p:grpSpPr>
        <p:sp>
          <p:nvSpPr>
            <p:cNvPr id="47" name="Hexágono 46"/>
            <p:cNvSpPr/>
            <p:nvPr/>
          </p:nvSpPr>
          <p:spPr>
            <a:xfrm rot="5400000" flipH="1">
              <a:off x="4508037" y="1770108"/>
              <a:ext cx="1222303" cy="678702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48" name="Rectángulo 47"/>
            <p:cNvSpPr/>
            <p:nvPr/>
          </p:nvSpPr>
          <p:spPr>
            <a:xfrm>
              <a:off x="3335048" y="1637058"/>
              <a:ext cx="3568282" cy="92583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0" name="CuadroTexto 49"/>
          <p:cNvSpPr txBox="1"/>
          <p:nvPr/>
        </p:nvSpPr>
        <p:spPr>
          <a:xfrm>
            <a:off x="5380458" y="4557763"/>
            <a:ext cx="3604586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b="1" dirty="0" smtClean="0">
                <a:solidFill>
                  <a:srgbClr val="FFFFFF"/>
                </a:solidFill>
                <a:latin typeface="Arial"/>
                <a:cs typeface="Arial"/>
              </a:rPr>
              <a:t>Agenda Zonal</a:t>
            </a:r>
            <a:endParaRPr lang="es-EC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43" name="Agrupar 42"/>
          <p:cNvGrpSpPr/>
          <p:nvPr/>
        </p:nvGrpSpPr>
        <p:grpSpPr>
          <a:xfrm>
            <a:off x="1226998" y="4173720"/>
            <a:ext cx="3568282" cy="1222303"/>
            <a:chOff x="3335048" y="1498307"/>
            <a:chExt cx="3568282" cy="1222303"/>
          </a:xfrm>
          <a:solidFill>
            <a:srgbClr val="F0C600"/>
          </a:solidFill>
        </p:grpSpPr>
        <p:sp>
          <p:nvSpPr>
            <p:cNvPr id="44" name="Hexágono 43"/>
            <p:cNvSpPr/>
            <p:nvPr/>
          </p:nvSpPr>
          <p:spPr>
            <a:xfrm rot="5400000" flipH="1">
              <a:off x="4508037" y="1770108"/>
              <a:ext cx="1222303" cy="678702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3335048" y="1637058"/>
              <a:ext cx="3568282" cy="92583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9" name="CuadroTexto 48"/>
          <p:cNvSpPr txBox="1"/>
          <p:nvPr/>
        </p:nvSpPr>
        <p:spPr>
          <a:xfrm>
            <a:off x="1190694" y="4444551"/>
            <a:ext cx="3604586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b="1" dirty="0" smtClean="0">
                <a:solidFill>
                  <a:srgbClr val="FFFFFF"/>
                </a:solidFill>
                <a:latin typeface="Arial"/>
                <a:cs typeface="Arial"/>
              </a:rPr>
              <a:t>Agenda de Coordinación Intersectorial</a:t>
            </a:r>
            <a:endParaRPr lang="es-EC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2616183" y="6398382"/>
            <a:ext cx="488776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b="1" dirty="0" smtClean="0">
                <a:latin typeface="Arial"/>
                <a:cs typeface="Arial"/>
              </a:rPr>
              <a:t>PLANIFICACIÓN INSTITUCIONAL</a:t>
            </a:r>
            <a:endParaRPr lang="es-EC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57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3"/>
          <p:cNvSpPr>
            <a:spLocks noChangeArrowheads="1"/>
          </p:cNvSpPr>
          <p:nvPr/>
        </p:nvSpPr>
        <p:spPr bwMode="auto">
          <a:xfrm>
            <a:off x="0" y="7839480"/>
            <a:ext cx="207832" cy="41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879" tIns="51440" rIns="102879" bIns="51440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4" name="Rectangle 57"/>
          <p:cNvSpPr>
            <a:spLocks noChangeArrowheads="1"/>
          </p:cNvSpPr>
          <p:nvPr/>
        </p:nvSpPr>
        <p:spPr bwMode="auto">
          <a:xfrm>
            <a:off x="0" y="7839480"/>
            <a:ext cx="207832" cy="41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879" tIns="51440" rIns="102879" bIns="51440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32" name="1 Imagen" descr="DEPORT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7342" y="6385211"/>
            <a:ext cx="1561935" cy="53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2 Imagen" descr="MIDUV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6513" y="5537228"/>
            <a:ext cx="1799379" cy="53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3 Imagen" descr="MIES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2511" y="5538138"/>
            <a:ext cx="1896244" cy="53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4 Imagen" descr="MINEDUC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9754" y="6394225"/>
            <a:ext cx="1546510" cy="53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5 Imagen" descr="MSP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3382" y="5542934"/>
            <a:ext cx="1836511" cy="53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6 Imagen" descr="PRESIDENCIA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1960" y="1651802"/>
            <a:ext cx="2666067" cy="62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8 Imagen" descr="SENPLADES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2382" y="2556419"/>
            <a:ext cx="1991781" cy="57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9 Imagen" descr="SNAP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9825" y="2556422"/>
            <a:ext cx="2644734" cy="58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10 Imagen" descr="VICEPRESIDENCIA.pn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6588" y="1791388"/>
            <a:ext cx="1896043" cy="50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47 Conector recto"/>
          <p:cNvCxnSpPr/>
          <p:nvPr/>
        </p:nvCxnSpPr>
        <p:spPr>
          <a:xfrm flipH="1">
            <a:off x="4681704" y="2300871"/>
            <a:ext cx="1756" cy="1085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>
            <a:off x="6069808" y="2004735"/>
            <a:ext cx="395010" cy="16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>
            <a:off x="3577434" y="2854023"/>
            <a:ext cx="2073359" cy="11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4681704" y="4353629"/>
            <a:ext cx="1756" cy="783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Rectángulo redondeado"/>
          <p:cNvSpPr/>
          <p:nvPr/>
        </p:nvSpPr>
        <p:spPr>
          <a:xfrm>
            <a:off x="756143" y="5218157"/>
            <a:ext cx="8260930" cy="1966434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pic>
        <p:nvPicPr>
          <p:cNvPr id="85" name="84 Imagen" descr="MMRREE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8727" y="6568089"/>
            <a:ext cx="1935629" cy="53595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 rot="16200000">
            <a:off x="8539349" y="5800994"/>
            <a:ext cx="1896115" cy="842548"/>
          </a:xfrm>
          <a:prstGeom prst="rect">
            <a:avLst/>
          </a:prstGeom>
          <a:noFill/>
        </p:spPr>
        <p:txBody>
          <a:bodyPr wrap="none" lIns="102879" tIns="51440" rIns="102879" bIns="51440" rtlCol="0">
            <a:spAutoFit/>
          </a:bodyPr>
          <a:lstStyle/>
          <a:p>
            <a:r>
              <a:rPr lang="es-EC" sz="1600" dirty="0"/>
              <a:t>Empresas públicas, </a:t>
            </a:r>
            <a:endParaRPr lang="es-EC" sz="1600" dirty="0" smtClean="0"/>
          </a:p>
          <a:p>
            <a:r>
              <a:rPr lang="es-EC" sz="1600" dirty="0" smtClean="0"/>
              <a:t>institutos</a:t>
            </a:r>
            <a:r>
              <a:rPr lang="es-EC" sz="1600" dirty="0"/>
              <a:t>, </a:t>
            </a:r>
            <a:r>
              <a:rPr lang="es-EC" sz="1600" dirty="0" smtClean="0"/>
              <a:t>agencias</a:t>
            </a:r>
            <a:r>
              <a:rPr lang="es-EC" sz="1600" dirty="0"/>
              <a:t>, </a:t>
            </a:r>
            <a:endParaRPr lang="es-EC" sz="1600" dirty="0" smtClean="0"/>
          </a:p>
          <a:p>
            <a:r>
              <a:rPr lang="es-EC" sz="1600" dirty="0" smtClean="0"/>
              <a:t>secretarias</a:t>
            </a:r>
            <a:endParaRPr lang="es-EC" sz="1600" dirty="0"/>
          </a:p>
        </p:txBody>
      </p:sp>
      <p:grpSp>
        <p:nvGrpSpPr>
          <p:cNvPr id="6" name="5 Grupo"/>
          <p:cNvGrpSpPr/>
          <p:nvPr/>
        </p:nvGrpSpPr>
        <p:grpSpPr>
          <a:xfrm>
            <a:off x="385252" y="3610969"/>
            <a:ext cx="9938313" cy="525479"/>
            <a:chOff x="178493" y="3004601"/>
            <a:chExt cx="9938313" cy="525479"/>
          </a:xfrm>
        </p:grpSpPr>
        <p:grpSp>
          <p:nvGrpSpPr>
            <p:cNvPr id="4" name="3 Grupo"/>
            <p:cNvGrpSpPr/>
            <p:nvPr/>
          </p:nvGrpSpPr>
          <p:grpSpPr>
            <a:xfrm>
              <a:off x="178493" y="3077384"/>
              <a:ext cx="9938313" cy="452696"/>
              <a:chOff x="178493" y="3077384"/>
              <a:chExt cx="9938313" cy="452696"/>
            </a:xfrm>
          </p:grpSpPr>
          <p:pic>
            <p:nvPicPr>
              <p:cNvPr id="47" name="11 Imagen" descr="LOGO MCDS.png"/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17282" y="3077384"/>
                <a:ext cx="1696365" cy="431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65 Imagen" descr="estrategicos.png"/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93360" y="3150167"/>
                <a:ext cx="1614761" cy="364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66 Imagen" descr="MCCTH.png"/>
              <p:cNvPicPr>
                <a:picLocks noChangeAspect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8493" y="3077384"/>
                <a:ext cx="1597400" cy="441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67 Imagen" descr="MPEC.png"/>
              <p:cNvPicPr>
                <a:picLocks noChangeAspect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34322" y="3077385"/>
                <a:ext cx="1574828" cy="452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68 Imagen" descr="poleconomica.pn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93641" y="3077384"/>
                <a:ext cx="1580035" cy="431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69 Imagen" descr="seguridad.png"/>
              <p:cNvPicPr>
                <a:picLocks noChangeAspect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710401" y="3077384"/>
                <a:ext cx="1406405" cy="436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0" name="59 Rectángulo redondeado"/>
            <p:cNvSpPr/>
            <p:nvPr/>
          </p:nvSpPr>
          <p:spPr>
            <a:xfrm>
              <a:off x="3417282" y="3004601"/>
              <a:ext cx="1741328" cy="525479"/>
            </a:xfrm>
            <a:prstGeom prst="roundRect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054749" y="359454"/>
            <a:ext cx="6350752" cy="9808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dirty="0"/>
              <a:t>La institucionalidad y como lograr objetivos </a:t>
            </a:r>
            <a:r>
              <a:rPr lang="es-ES" dirty="0" smtClean="0"/>
              <a:t>comunes</a:t>
            </a:r>
            <a:endParaRPr lang="es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760431" y="4783529"/>
            <a:ext cx="2289419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sz="16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SECTOR SOCIAL:</a:t>
            </a:r>
            <a:endParaRPr lang="es-EC" sz="16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98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 de gestión MCDS</a:t>
            </a:r>
            <a:endParaRPr lang="es-ES" dirty="0"/>
          </a:p>
        </p:txBody>
      </p:sp>
      <p:pic>
        <p:nvPicPr>
          <p:cNvPr id="6" name="Imagen 5" descr="GRAN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400" y="1467249"/>
            <a:ext cx="7657865" cy="6353077"/>
          </a:xfrm>
          <a:prstGeom prst="rect">
            <a:avLst/>
          </a:prstGeom>
        </p:spPr>
      </p:pic>
      <p:pic>
        <p:nvPicPr>
          <p:cNvPr id="7" name="Imagen 6" descr="family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69" y="3799840"/>
            <a:ext cx="1064260" cy="1064260"/>
          </a:xfrm>
          <a:prstGeom prst="rect">
            <a:avLst/>
          </a:prstGeom>
        </p:spPr>
      </p:pic>
      <p:sp>
        <p:nvSpPr>
          <p:cNvPr id="8" name="Recortar rectángulo de esquina sencilla 5"/>
          <p:cNvSpPr/>
          <p:nvPr/>
        </p:nvSpPr>
        <p:spPr>
          <a:xfrm flipH="1">
            <a:off x="6954277" y="1371599"/>
            <a:ext cx="3488298" cy="6203009"/>
          </a:xfrm>
          <a:custGeom>
            <a:avLst/>
            <a:gdLst>
              <a:gd name="connsiteX0" fmla="*/ 0 w 3292704"/>
              <a:gd name="connsiteY0" fmla="*/ 0 h 7562850"/>
              <a:gd name="connsiteX1" fmla="*/ 1944243 w 3292704"/>
              <a:gd name="connsiteY1" fmla="*/ 0 h 7562850"/>
              <a:gd name="connsiteX2" fmla="*/ 3292704 w 3292704"/>
              <a:gd name="connsiteY2" fmla="*/ 1348461 h 7562850"/>
              <a:gd name="connsiteX3" fmla="*/ 3292704 w 3292704"/>
              <a:gd name="connsiteY3" fmla="*/ 7562850 h 7562850"/>
              <a:gd name="connsiteX4" fmla="*/ 0 w 3292704"/>
              <a:gd name="connsiteY4" fmla="*/ 7562850 h 7562850"/>
              <a:gd name="connsiteX5" fmla="*/ 0 w 3292704"/>
              <a:gd name="connsiteY5" fmla="*/ 0 h 7562850"/>
              <a:gd name="connsiteX0" fmla="*/ 0 w 3292704"/>
              <a:gd name="connsiteY0" fmla="*/ 0 h 7562850"/>
              <a:gd name="connsiteX1" fmla="*/ 1944243 w 3292704"/>
              <a:gd name="connsiteY1" fmla="*/ 0 h 7562850"/>
              <a:gd name="connsiteX2" fmla="*/ 3292704 w 3292704"/>
              <a:gd name="connsiteY2" fmla="*/ 1348461 h 7562850"/>
              <a:gd name="connsiteX3" fmla="*/ 1928584 w 3292704"/>
              <a:gd name="connsiteY3" fmla="*/ 7551091 h 7562850"/>
              <a:gd name="connsiteX4" fmla="*/ 0 w 3292704"/>
              <a:gd name="connsiteY4" fmla="*/ 7562850 h 7562850"/>
              <a:gd name="connsiteX5" fmla="*/ 0 w 3292704"/>
              <a:gd name="connsiteY5" fmla="*/ 0 h 7562850"/>
              <a:gd name="connsiteX0" fmla="*/ 0 w 3280944"/>
              <a:gd name="connsiteY0" fmla="*/ 0 h 7562850"/>
              <a:gd name="connsiteX1" fmla="*/ 1944243 w 3280944"/>
              <a:gd name="connsiteY1" fmla="*/ 0 h 7562850"/>
              <a:gd name="connsiteX2" fmla="*/ 3280944 w 3280944"/>
              <a:gd name="connsiteY2" fmla="*/ 3770925 h 7562850"/>
              <a:gd name="connsiteX3" fmla="*/ 1928584 w 3280944"/>
              <a:gd name="connsiteY3" fmla="*/ 7551091 h 7562850"/>
              <a:gd name="connsiteX4" fmla="*/ 0 w 3280944"/>
              <a:gd name="connsiteY4" fmla="*/ 7562850 h 7562850"/>
              <a:gd name="connsiteX5" fmla="*/ 0 w 3280944"/>
              <a:gd name="connsiteY5" fmla="*/ 0 h 7562850"/>
              <a:gd name="connsiteX0" fmla="*/ 0 w 4339313"/>
              <a:gd name="connsiteY0" fmla="*/ 0 h 7574609"/>
              <a:gd name="connsiteX1" fmla="*/ 3002612 w 4339313"/>
              <a:gd name="connsiteY1" fmla="*/ 11759 h 7574609"/>
              <a:gd name="connsiteX2" fmla="*/ 4339313 w 4339313"/>
              <a:gd name="connsiteY2" fmla="*/ 3782684 h 7574609"/>
              <a:gd name="connsiteX3" fmla="*/ 2986953 w 4339313"/>
              <a:gd name="connsiteY3" fmla="*/ 7562850 h 7574609"/>
              <a:gd name="connsiteX4" fmla="*/ 1058369 w 4339313"/>
              <a:gd name="connsiteY4" fmla="*/ 7574609 h 7574609"/>
              <a:gd name="connsiteX5" fmla="*/ 0 w 4339313"/>
              <a:gd name="connsiteY5" fmla="*/ 0 h 7574609"/>
              <a:gd name="connsiteX0" fmla="*/ 23519 w 4362832"/>
              <a:gd name="connsiteY0" fmla="*/ 0 h 7586369"/>
              <a:gd name="connsiteX1" fmla="*/ 3026131 w 4362832"/>
              <a:gd name="connsiteY1" fmla="*/ 11759 h 7586369"/>
              <a:gd name="connsiteX2" fmla="*/ 4362832 w 4362832"/>
              <a:gd name="connsiteY2" fmla="*/ 3782684 h 7586369"/>
              <a:gd name="connsiteX3" fmla="*/ 3010472 w 4362832"/>
              <a:gd name="connsiteY3" fmla="*/ 7562850 h 7586369"/>
              <a:gd name="connsiteX4" fmla="*/ 0 w 4362832"/>
              <a:gd name="connsiteY4" fmla="*/ 7586369 h 7586369"/>
              <a:gd name="connsiteX5" fmla="*/ 23519 w 4362832"/>
              <a:gd name="connsiteY5" fmla="*/ 0 h 7586369"/>
              <a:gd name="connsiteX0" fmla="*/ 23519 w 4362832"/>
              <a:gd name="connsiteY0" fmla="*/ 0 h 7586369"/>
              <a:gd name="connsiteX1" fmla="*/ 3026131 w 4362832"/>
              <a:gd name="connsiteY1" fmla="*/ 11759 h 7586369"/>
              <a:gd name="connsiteX2" fmla="*/ 4362832 w 4362832"/>
              <a:gd name="connsiteY2" fmla="*/ 3782684 h 7586369"/>
              <a:gd name="connsiteX3" fmla="*/ 2975193 w 4362832"/>
              <a:gd name="connsiteY3" fmla="*/ 7586369 h 7586369"/>
              <a:gd name="connsiteX4" fmla="*/ 0 w 4362832"/>
              <a:gd name="connsiteY4" fmla="*/ 7586369 h 7586369"/>
              <a:gd name="connsiteX5" fmla="*/ 23519 w 4362832"/>
              <a:gd name="connsiteY5" fmla="*/ 0 h 7586369"/>
              <a:gd name="connsiteX0" fmla="*/ 127 w 4702328"/>
              <a:gd name="connsiteY0" fmla="*/ 0 h 7598128"/>
              <a:gd name="connsiteX1" fmla="*/ 3365627 w 4702328"/>
              <a:gd name="connsiteY1" fmla="*/ 23518 h 7598128"/>
              <a:gd name="connsiteX2" fmla="*/ 4702328 w 4702328"/>
              <a:gd name="connsiteY2" fmla="*/ 3794443 h 7598128"/>
              <a:gd name="connsiteX3" fmla="*/ 3314689 w 4702328"/>
              <a:gd name="connsiteY3" fmla="*/ 7598128 h 7598128"/>
              <a:gd name="connsiteX4" fmla="*/ 339496 w 4702328"/>
              <a:gd name="connsiteY4" fmla="*/ 7598128 h 7598128"/>
              <a:gd name="connsiteX5" fmla="*/ 127 w 4702328"/>
              <a:gd name="connsiteY5" fmla="*/ 0 h 7598128"/>
              <a:gd name="connsiteX0" fmla="*/ 2102 w 4704303"/>
              <a:gd name="connsiteY0" fmla="*/ 0 h 7598128"/>
              <a:gd name="connsiteX1" fmla="*/ 3367602 w 4704303"/>
              <a:gd name="connsiteY1" fmla="*/ 23518 h 7598128"/>
              <a:gd name="connsiteX2" fmla="*/ 4704303 w 4704303"/>
              <a:gd name="connsiteY2" fmla="*/ 3794443 h 7598128"/>
              <a:gd name="connsiteX3" fmla="*/ 3316664 w 4704303"/>
              <a:gd name="connsiteY3" fmla="*/ 7598128 h 7598128"/>
              <a:gd name="connsiteX4" fmla="*/ 3609 w 4704303"/>
              <a:gd name="connsiteY4" fmla="*/ 7598128 h 7598128"/>
              <a:gd name="connsiteX5" fmla="*/ 2102 w 4704303"/>
              <a:gd name="connsiteY5" fmla="*/ 0 h 7598128"/>
              <a:gd name="connsiteX0" fmla="*/ 2102 w 4704303"/>
              <a:gd name="connsiteY0" fmla="*/ 0 h 7598128"/>
              <a:gd name="connsiteX1" fmla="*/ 3327831 w 4704303"/>
              <a:gd name="connsiteY1" fmla="*/ 0 h 7598128"/>
              <a:gd name="connsiteX2" fmla="*/ 3367602 w 4704303"/>
              <a:gd name="connsiteY2" fmla="*/ 23518 h 7598128"/>
              <a:gd name="connsiteX3" fmla="*/ 4704303 w 4704303"/>
              <a:gd name="connsiteY3" fmla="*/ 3794443 h 7598128"/>
              <a:gd name="connsiteX4" fmla="*/ 3316664 w 4704303"/>
              <a:gd name="connsiteY4" fmla="*/ 7598128 h 7598128"/>
              <a:gd name="connsiteX5" fmla="*/ 3609 w 4704303"/>
              <a:gd name="connsiteY5" fmla="*/ 7598128 h 7598128"/>
              <a:gd name="connsiteX6" fmla="*/ 2102 w 4704303"/>
              <a:gd name="connsiteY6" fmla="*/ 0 h 759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4303" h="7598128">
                <a:moveTo>
                  <a:pt x="2102" y="0"/>
                </a:moveTo>
                <a:lnTo>
                  <a:pt x="3327831" y="0"/>
                </a:lnTo>
                <a:lnTo>
                  <a:pt x="3367602" y="23518"/>
                </a:lnTo>
                <a:lnTo>
                  <a:pt x="4704303" y="3794443"/>
                </a:lnTo>
                <a:lnTo>
                  <a:pt x="3316664" y="7598128"/>
                </a:lnTo>
                <a:lnTo>
                  <a:pt x="3609" y="7598128"/>
                </a:lnTo>
                <a:cubicBezTo>
                  <a:pt x="11449" y="5069338"/>
                  <a:pt x="-5738" y="2528790"/>
                  <a:pt x="2102" y="0"/>
                </a:cubicBezTo>
                <a:close/>
              </a:path>
            </a:pathLst>
          </a:custGeom>
          <a:solidFill>
            <a:schemeClr val="bg1">
              <a:lumMod val="85000"/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7487465" y="3540540"/>
            <a:ext cx="2788401" cy="158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C" sz="24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Prestación de servicios sociales a través de un trabajo </a:t>
            </a:r>
            <a:r>
              <a:rPr lang="es-EC" sz="24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territorial en </a:t>
            </a:r>
            <a:r>
              <a:rPr lang="es-EC" sz="24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red</a:t>
            </a:r>
            <a:endParaRPr lang="es-EC" sz="24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050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353734" y="5469383"/>
            <a:ext cx="9825967" cy="1543354"/>
            <a:chOff x="353734" y="5327143"/>
            <a:chExt cx="9825967" cy="1543354"/>
          </a:xfrm>
        </p:grpSpPr>
        <p:sp>
          <p:nvSpPr>
            <p:cNvPr id="5" name="Rectángulo 4"/>
            <p:cNvSpPr/>
            <p:nvPr/>
          </p:nvSpPr>
          <p:spPr>
            <a:xfrm>
              <a:off x="7558580" y="5327146"/>
              <a:ext cx="2621121" cy="1525501"/>
            </a:xfrm>
            <a:prstGeom prst="rect">
              <a:avLst/>
            </a:prstGeom>
            <a:solidFill>
              <a:srgbClr val="6AA5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Recortar rectángulo de esquina del mismo lado 8"/>
            <p:cNvSpPr/>
            <p:nvPr/>
          </p:nvSpPr>
          <p:spPr>
            <a:xfrm rot="16200000" flipV="1">
              <a:off x="4894481" y="3788385"/>
              <a:ext cx="1525503" cy="4603020"/>
            </a:xfrm>
            <a:custGeom>
              <a:avLst/>
              <a:gdLst>
                <a:gd name="connsiteX0" fmla="*/ 723149 w 1446298"/>
                <a:gd name="connsiteY0" fmla="*/ 0 h 5272602"/>
                <a:gd name="connsiteX1" fmla="*/ 723149 w 1446298"/>
                <a:gd name="connsiteY1" fmla="*/ 0 h 5272602"/>
                <a:gd name="connsiteX2" fmla="*/ 1446298 w 1446298"/>
                <a:gd name="connsiteY2" fmla="*/ 723149 h 5272602"/>
                <a:gd name="connsiteX3" fmla="*/ 1446298 w 1446298"/>
                <a:gd name="connsiteY3" fmla="*/ 5272602 h 5272602"/>
                <a:gd name="connsiteX4" fmla="*/ 1446298 w 1446298"/>
                <a:gd name="connsiteY4" fmla="*/ 5272602 h 5272602"/>
                <a:gd name="connsiteX5" fmla="*/ 0 w 1446298"/>
                <a:gd name="connsiteY5" fmla="*/ 5272602 h 5272602"/>
                <a:gd name="connsiteX6" fmla="*/ 0 w 1446298"/>
                <a:gd name="connsiteY6" fmla="*/ 5272602 h 5272602"/>
                <a:gd name="connsiteX7" fmla="*/ 0 w 1446298"/>
                <a:gd name="connsiteY7" fmla="*/ 723149 h 5272602"/>
                <a:gd name="connsiteX8" fmla="*/ 723149 w 1446298"/>
                <a:gd name="connsiteY8" fmla="*/ 0 h 5272602"/>
                <a:gd name="connsiteX0" fmla="*/ 723149 w 1446298"/>
                <a:gd name="connsiteY0" fmla="*/ 0 h 5272602"/>
                <a:gd name="connsiteX1" fmla="*/ 723149 w 1446298"/>
                <a:gd name="connsiteY1" fmla="*/ 0 h 5272602"/>
                <a:gd name="connsiteX2" fmla="*/ 1446298 w 1446298"/>
                <a:gd name="connsiteY2" fmla="*/ 398583 h 5272602"/>
                <a:gd name="connsiteX3" fmla="*/ 1446298 w 1446298"/>
                <a:gd name="connsiteY3" fmla="*/ 5272602 h 5272602"/>
                <a:gd name="connsiteX4" fmla="*/ 1446298 w 1446298"/>
                <a:gd name="connsiteY4" fmla="*/ 5272602 h 5272602"/>
                <a:gd name="connsiteX5" fmla="*/ 0 w 1446298"/>
                <a:gd name="connsiteY5" fmla="*/ 5272602 h 5272602"/>
                <a:gd name="connsiteX6" fmla="*/ 0 w 1446298"/>
                <a:gd name="connsiteY6" fmla="*/ 5272602 h 5272602"/>
                <a:gd name="connsiteX7" fmla="*/ 0 w 1446298"/>
                <a:gd name="connsiteY7" fmla="*/ 723149 h 5272602"/>
                <a:gd name="connsiteX8" fmla="*/ 723149 w 1446298"/>
                <a:gd name="connsiteY8" fmla="*/ 0 h 5272602"/>
                <a:gd name="connsiteX0" fmla="*/ 723149 w 1446298"/>
                <a:gd name="connsiteY0" fmla="*/ 0 h 5272602"/>
                <a:gd name="connsiteX1" fmla="*/ 723149 w 1446298"/>
                <a:gd name="connsiteY1" fmla="*/ 0 h 5272602"/>
                <a:gd name="connsiteX2" fmla="*/ 1446298 w 1446298"/>
                <a:gd name="connsiteY2" fmla="*/ 398583 h 5272602"/>
                <a:gd name="connsiteX3" fmla="*/ 1446298 w 1446298"/>
                <a:gd name="connsiteY3" fmla="*/ 5272602 h 5272602"/>
                <a:gd name="connsiteX4" fmla="*/ 1446298 w 1446298"/>
                <a:gd name="connsiteY4" fmla="*/ 5272602 h 5272602"/>
                <a:gd name="connsiteX5" fmla="*/ 0 w 1446298"/>
                <a:gd name="connsiteY5" fmla="*/ 5272602 h 5272602"/>
                <a:gd name="connsiteX6" fmla="*/ 0 w 1446298"/>
                <a:gd name="connsiteY6" fmla="*/ 5272602 h 5272602"/>
                <a:gd name="connsiteX7" fmla="*/ 0 w 1446298"/>
                <a:gd name="connsiteY7" fmla="*/ 398583 h 5272602"/>
                <a:gd name="connsiteX8" fmla="*/ 723149 w 1446298"/>
                <a:gd name="connsiteY8" fmla="*/ 0 h 527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6298" h="5272602">
                  <a:moveTo>
                    <a:pt x="723149" y="0"/>
                  </a:moveTo>
                  <a:lnTo>
                    <a:pt x="723149" y="0"/>
                  </a:lnTo>
                  <a:lnTo>
                    <a:pt x="1446298" y="398583"/>
                  </a:lnTo>
                  <a:lnTo>
                    <a:pt x="1446298" y="5272602"/>
                  </a:lnTo>
                  <a:lnTo>
                    <a:pt x="1446298" y="5272602"/>
                  </a:lnTo>
                  <a:lnTo>
                    <a:pt x="0" y="5272602"/>
                  </a:lnTo>
                  <a:lnTo>
                    <a:pt x="0" y="5272602"/>
                  </a:lnTo>
                  <a:lnTo>
                    <a:pt x="0" y="398583"/>
                  </a:lnTo>
                  <a:lnTo>
                    <a:pt x="72314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0" name="Recortar rectángulo de esquina del mismo lado 8"/>
            <p:cNvSpPr/>
            <p:nvPr/>
          </p:nvSpPr>
          <p:spPr>
            <a:xfrm rot="16200000" flipV="1">
              <a:off x="1696418" y="3984462"/>
              <a:ext cx="762751" cy="3448119"/>
            </a:xfrm>
            <a:custGeom>
              <a:avLst/>
              <a:gdLst>
                <a:gd name="connsiteX0" fmla="*/ 723149 w 1446298"/>
                <a:gd name="connsiteY0" fmla="*/ 0 h 5272602"/>
                <a:gd name="connsiteX1" fmla="*/ 723149 w 1446298"/>
                <a:gd name="connsiteY1" fmla="*/ 0 h 5272602"/>
                <a:gd name="connsiteX2" fmla="*/ 1446298 w 1446298"/>
                <a:gd name="connsiteY2" fmla="*/ 723149 h 5272602"/>
                <a:gd name="connsiteX3" fmla="*/ 1446298 w 1446298"/>
                <a:gd name="connsiteY3" fmla="*/ 5272602 h 5272602"/>
                <a:gd name="connsiteX4" fmla="*/ 1446298 w 1446298"/>
                <a:gd name="connsiteY4" fmla="*/ 5272602 h 5272602"/>
                <a:gd name="connsiteX5" fmla="*/ 0 w 1446298"/>
                <a:gd name="connsiteY5" fmla="*/ 5272602 h 5272602"/>
                <a:gd name="connsiteX6" fmla="*/ 0 w 1446298"/>
                <a:gd name="connsiteY6" fmla="*/ 5272602 h 5272602"/>
                <a:gd name="connsiteX7" fmla="*/ 0 w 1446298"/>
                <a:gd name="connsiteY7" fmla="*/ 723149 h 5272602"/>
                <a:gd name="connsiteX8" fmla="*/ 723149 w 1446298"/>
                <a:gd name="connsiteY8" fmla="*/ 0 h 5272602"/>
                <a:gd name="connsiteX0" fmla="*/ 723149 w 1446298"/>
                <a:gd name="connsiteY0" fmla="*/ 0 h 5272602"/>
                <a:gd name="connsiteX1" fmla="*/ 723149 w 1446298"/>
                <a:gd name="connsiteY1" fmla="*/ 0 h 5272602"/>
                <a:gd name="connsiteX2" fmla="*/ 1446298 w 1446298"/>
                <a:gd name="connsiteY2" fmla="*/ 398583 h 5272602"/>
                <a:gd name="connsiteX3" fmla="*/ 1446298 w 1446298"/>
                <a:gd name="connsiteY3" fmla="*/ 5272602 h 5272602"/>
                <a:gd name="connsiteX4" fmla="*/ 1446298 w 1446298"/>
                <a:gd name="connsiteY4" fmla="*/ 5272602 h 5272602"/>
                <a:gd name="connsiteX5" fmla="*/ 0 w 1446298"/>
                <a:gd name="connsiteY5" fmla="*/ 5272602 h 5272602"/>
                <a:gd name="connsiteX6" fmla="*/ 0 w 1446298"/>
                <a:gd name="connsiteY6" fmla="*/ 5272602 h 5272602"/>
                <a:gd name="connsiteX7" fmla="*/ 0 w 1446298"/>
                <a:gd name="connsiteY7" fmla="*/ 723149 h 5272602"/>
                <a:gd name="connsiteX8" fmla="*/ 723149 w 1446298"/>
                <a:gd name="connsiteY8" fmla="*/ 0 h 5272602"/>
                <a:gd name="connsiteX0" fmla="*/ 723149 w 1446298"/>
                <a:gd name="connsiteY0" fmla="*/ 0 h 5272602"/>
                <a:gd name="connsiteX1" fmla="*/ 723149 w 1446298"/>
                <a:gd name="connsiteY1" fmla="*/ 0 h 5272602"/>
                <a:gd name="connsiteX2" fmla="*/ 1446298 w 1446298"/>
                <a:gd name="connsiteY2" fmla="*/ 398583 h 5272602"/>
                <a:gd name="connsiteX3" fmla="*/ 1446298 w 1446298"/>
                <a:gd name="connsiteY3" fmla="*/ 5272602 h 5272602"/>
                <a:gd name="connsiteX4" fmla="*/ 1446298 w 1446298"/>
                <a:gd name="connsiteY4" fmla="*/ 5272602 h 5272602"/>
                <a:gd name="connsiteX5" fmla="*/ 0 w 1446298"/>
                <a:gd name="connsiteY5" fmla="*/ 5272602 h 5272602"/>
                <a:gd name="connsiteX6" fmla="*/ 0 w 1446298"/>
                <a:gd name="connsiteY6" fmla="*/ 5272602 h 5272602"/>
                <a:gd name="connsiteX7" fmla="*/ 0 w 1446298"/>
                <a:gd name="connsiteY7" fmla="*/ 398583 h 5272602"/>
                <a:gd name="connsiteX8" fmla="*/ 723149 w 1446298"/>
                <a:gd name="connsiteY8" fmla="*/ 0 h 527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6298" h="5272602">
                  <a:moveTo>
                    <a:pt x="723149" y="0"/>
                  </a:moveTo>
                  <a:lnTo>
                    <a:pt x="723149" y="0"/>
                  </a:lnTo>
                  <a:lnTo>
                    <a:pt x="1446298" y="398583"/>
                  </a:lnTo>
                  <a:lnTo>
                    <a:pt x="1446298" y="5272602"/>
                  </a:lnTo>
                  <a:lnTo>
                    <a:pt x="1446298" y="5272602"/>
                  </a:lnTo>
                  <a:lnTo>
                    <a:pt x="0" y="5272602"/>
                  </a:lnTo>
                  <a:lnTo>
                    <a:pt x="0" y="5272602"/>
                  </a:lnTo>
                  <a:lnTo>
                    <a:pt x="0" y="398583"/>
                  </a:lnTo>
                  <a:lnTo>
                    <a:pt x="723149" y="0"/>
                  </a:lnTo>
                  <a:close/>
                </a:path>
              </a:pathLst>
            </a:custGeom>
            <a:solidFill>
              <a:srgbClr val="15A2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1015218" y="5327146"/>
              <a:ext cx="21924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C" sz="2400" b="1" dirty="0" smtClean="0">
                  <a:solidFill>
                    <a:schemeClr val="bg1"/>
                  </a:solidFill>
                  <a:latin typeface="Arial"/>
                  <a:cs typeface="Arial"/>
                </a:rPr>
                <a:t>DEMANDA</a:t>
              </a:r>
            </a:p>
            <a:p>
              <a:pPr lvl="0" algn="ctr"/>
              <a:r>
                <a:rPr lang="es-EC" sz="1800" dirty="0" smtClean="0">
                  <a:solidFill>
                    <a:schemeClr val="bg1"/>
                  </a:solidFill>
                  <a:latin typeface="Arial"/>
                  <a:cs typeface="Arial"/>
                </a:rPr>
                <a:t>(Registro Social)</a:t>
              </a:r>
              <a:endParaRPr lang="es-EC" sz="24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ortar rectángulo de esquina del mismo lado 8"/>
            <p:cNvSpPr/>
            <p:nvPr/>
          </p:nvSpPr>
          <p:spPr>
            <a:xfrm rot="16200000" flipV="1">
              <a:off x="1696418" y="4747213"/>
              <a:ext cx="762751" cy="3448119"/>
            </a:xfrm>
            <a:custGeom>
              <a:avLst/>
              <a:gdLst>
                <a:gd name="connsiteX0" fmla="*/ 723149 w 1446298"/>
                <a:gd name="connsiteY0" fmla="*/ 0 h 5272602"/>
                <a:gd name="connsiteX1" fmla="*/ 723149 w 1446298"/>
                <a:gd name="connsiteY1" fmla="*/ 0 h 5272602"/>
                <a:gd name="connsiteX2" fmla="*/ 1446298 w 1446298"/>
                <a:gd name="connsiteY2" fmla="*/ 723149 h 5272602"/>
                <a:gd name="connsiteX3" fmla="*/ 1446298 w 1446298"/>
                <a:gd name="connsiteY3" fmla="*/ 5272602 h 5272602"/>
                <a:gd name="connsiteX4" fmla="*/ 1446298 w 1446298"/>
                <a:gd name="connsiteY4" fmla="*/ 5272602 h 5272602"/>
                <a:gd name="connsiteX5" fmla="*/ 0 w 1446298"/>
                <a:gd name="connsiteY5" fmla="*/ 5272602 h 5272602"/>
                <a:gd name="connsiteX6" fmla="*/ 0 w 1446298"/>
                <a:gd name="connsiteY6" fmla="*/ 5272602 h 5272602"/>
                <a:gd name="connsiteX7" fmla="*/ 0 w 1446298"/>
                <a:gd name="connsiteY7" fmla="*/ 723149 h 5272602"/>
                <a:gd name="connsiteX8" fmla="*/ 723149 w 1446298"/>
                <a:gd name="connsiteY8" fmla="*/ 0 h 5272602"/>
                <a:gd name="connsiteX0" fmla="*/ 723149 w 1446298"/>
                <a:gd name="connsiteY0" fmla="*/ 0 h 5272602"/>
                <a:gd name="connsiteX1" fmla="*/ 723149 w 1446298"/>
                <a:gd name="connsiteY1" fmla="*/ 0 h 5272602"/>
                <a:gd name="connsiteX2" fmla="*/ 1446298 w 1446298"/>
                <a:gd name="connsiteY2" fmla="*/ 398583 h 5272602"/>
                <a:gd name="connsiteX3" fmla="*/ 1446298 w 1446298"/>
                <a:gd name="connsiteY3" fmla="*/ 5272602 h 5272602"/>
                <a:gd name="connsiteX4" fmla="*/ 1446298 w 1446298"/>
                <a:gd name="connsiteY4" fmla="*/ 5272602 h 5272602"/>
                <a:gd name="connsiteX5" fmla="*/ 0 w 1446298"/>
                <a:gd name="connsiteY5" fmla="*/ 5272602 h 5272602"/>
                <a:gd name="connsiteX6" fmla="*/ 0 w 1446298"/>
                <a:gd name="connsiteY6" fmla="*/ 5272602 h 5272602"/>
                <a:gd name="connsiteX7" fmla="*/ 0 w 1446298"/>
                <a:gd name="connsiteY7" fmla="*/ 723149 h 5272602"/>
                <a:gd name="connsiteX8" fmla="*/ 723149 w 1446298"/>
                <a:gd name="connsiteY8" fmla="*/ 0 h 5272602"/>
                <a:gd name="connsiteX0" fmla="*/ 723149 w 1446298"/>
                <a:gd name="connsiteY0" fmla="*/ 0 h 5272602"/>
                <a:gd name="connsiteX1" fmla="*/ 723149 w 1446298"/>
                <a:gd name="connsiteY1" fmla="*/ 0 h 5272602"/>
                <a:gd name="connsiteX2" fmla="*/ 1446298 w 1446298"/>
                <a:gd name="connsiteY2" fmla="*/ 398583 h 5272602"/>
                <a:gd name="connsiteX3" fmla="*/ 1446298 w 1446298"/>
                <a:gd name="connsiteY3" fmla="*/ 5272602 h 5272602"/>
                <a:gd name="connsiteX4" fmla="*/ 1446298 w 1446298"/>
                <a:gd name="connsiteY4" fmla="*/ 5272602 h 5272602"/>
                <a:gd name="connsiteX5" fmla="*/ 0 w 1446298"/>
                <a:gd name="connsiteY5" fmla="*/ 5272602 h 5272602"/>
                <a:gd name="connsiteX6" fmla="*/ 0 w 1446298"/>
                <a:gd name="connsiteY6" fmla="*/ 5272602 h 5272602"/>
                <a:gd name="connsiteX7" fmla="*/ 0 w 1446298"/>
                <a:gd name="connsiteY7" fmla="*/ 398583 h 5272602"/>
                <a:gd name="connsiteX8" fmla="*/ 723149 w 1446298"/>
                <a:gd name="connsiteY8" fmla="*/ 0 h 527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6298" h="5272602">
                  <a:moveTo>
                    <a:pt x="723149" y="0"/>
                  </a:moveTo>
                  <a:lnTo>
                    <a:pt x="723149" y="0"/>
                  </a:lnTo>
                  <a:lnTo>
                    <a:pt x="1446298" y="398583"/>
                  </a:lnTo>
                  <a:lnTo>
                    <a:pt x="1446298" y="5272602"/>
                  </a:lnTo>
                  <a:lnTo>
                    <a:pt x="1446298" y="5272602"/>
                  </a:lnTo>
                  <a:lnTo>
                    <a:pt x="0" y="5272602"/>
                  </a:lnTo>
                  <a:lnTo>
                    <a:pt x="0" y="5272602"/>
                  </a:lnTo>
                  <a:lnTo>
                    <a:pt x="0" y="398583"/>
                  </a:lnTo>
                  <a:lnTo>
                    <a:pt x="723149" y="0"/>
                  </a:lnTo>
                  <a:close/>
                </a:path>
              </a:pathLst>
            </a:custGeom>
            <a:solidFill>
              <a:srgbClr val="6CC5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732513" y="6131833"/>
              <a:ext cx="27578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C" sz="2400" b="1" dirty="0" smtClean="0">
                  <a:solidFill>
                    <a:schemeClr val="bg1"/>
                  </a:solidFill>
                  <a:latin typeface="Arial"/>
                  <a:cs typeface="Arial"/>
                </a:rPr>
                <a:t>OFERTA</a:t>
              </a:r>
            </a:p>
            <a:p>
              <a:pPr algn="ctr"/>
              <a:r>
                <a:rPr lang="es-EC" sz="1800" dirty="0" smtClean="0">
                  <a:solidFill>
                    <a:schemeClr val="bg1"/>
                  </a:solidFill>
                  <a:latin typeface="Arial"/>
                  <a:cs typeface="Arial"/>
                </a:rPr>
                <a:t>(Servicios Integrales)</a:t>
              </a:r>
              <a:endParaRPr lang="es-EC" sz="24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3877976" y="5557978"/>
              <a:ext cx="36806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C" dirty="0">
                  <a:latin typeface="Arial"/>
                  <a:cs typeface="Arial"/>
                </a:rPr>
                <a:t>Racionalidad de los recursos</a:t>
              </a:r>
            </a:p>
            <a:p>
              <a:pPr lvl="0" algn="ctr"/>
              <a:r>
                <a:rPr lang="es-EC" dirty="0">
                  <a:latin typeface="Arial"/>
                  <a:cs typeface="Arial"/>
                </a:rPr>
                <a:t>Interoperabilidad de sistemas  de información</a:t>
              </a:r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8080654" y="5624001"/>
              <a:ext cx="18755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C" b="1" dirty="0" smtClean="0">
                  <a:solidFill>
                    <a:schemeClr val="bg1"/>
                  </a:solidFill>
                  <a:latin typeface="Arial"/>
                  <a:cs typeface="Arial"/>
                </a:rPr>
                <a:t>EFICIENCIA EN LA INVERSIÓN</a:t>
              </a:r>
              <a:endParaRPr lang="es-EC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7" name="Imagen 6" descr="MOVILID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6" y="1101339"/>
            <a:ext cx="10371269" cy="4325704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Gestión </a:t>
            </a:r>
            <a:r>
              <a:rPr lang="es-ES" dirty="0" smtClean="0"/>
              <a:t>intersectorial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24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 txBox="1">
            <a:spLocks/>
          </p:cNvSpPr>
          <p:nvPr/>
        </p:nvSpPr>
        <p:spPr>
          <a:xfrm>
            <a:off x="4574517" y="259391"/>
            <a:ext cx="5251408" cy="98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20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800" b="1" kern="1200">
                <a:solidFill>
                  <a:srgbClr val="37609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C" dirty="0" smtClean="0"/>
              <a:t>Movilidad Social</a:t>
            </a:r>
            <a:endParaRPr lang="es-EC" dirty="0"/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2204760" y="1311253"/>
            <a:ext cx="6144099" cy="980822"/>
          </a:xfrm>
        </p:spPr>
        <p:txBody>
          <a:bodyPr>
            <a:normAutofit/>
          </a:bodyPr>
          <a:lstStyle/>
          <a:p>
            <a:pPr algn="ctr"/>
            <a:r>
              <a:rPr lang="es-ES" sz="2400" dirty="0"/>
              <a:t>M</a:t>
            </a:r>
            <a:r>
              <a:rPr lang="es-ES" sz="2400" dirty="0" smtClean="0"/>
              <a:t>edidas </a:t>
            </a:r>
            <a:r>
              <a:rPr lang="es-ES" sz="2400" dirty="0"/>
              <a:t>clásicas de pobreza</a:t>
            </a:r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-1264140" y="4735497"/>
            <a:ext cx="300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 Narrow"/>
                <a:cs typeface="Arial Narrow"/>
              </a:rPr>
              <a:t>Incidencia de la pobreza (%)</a:t>
            </a:r>
            <a:endParaRPr lang="es-EC" b="1" dirty="0">
              <a:latin typeface="Arial Narrow"/>
              <a:cs typeface="Arial Narrow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26253" y="6878940"/>
            <a:ext cx="13773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>
                <a:latin typeface="Arial"/>
                <a:cs typeface="Arial"/>
              </a:rPr>
              <a:t>Fuente: </a:t>
            </a:r>
            <a:r>
              <a:rPr lang="es-EC" sz="1000" dirty="0" smtClean="0">
                <a:latin typeface="Arial"/>
                <a:cs typeface="Arial"/>
              </a:rPr>
              <a:t>*INEC</a:t>
            </a:r>
            <a:r>
              <a:rPr lang="es-EC" sz="1000" dirty="0">
                <a:latin typeface="Arial"/>
                <a:cs typeface="Arial"/>
              </a:rPr>
              <a:t>, </a:t>
            </a:r>
            <a:r>
              <a:rPr lang="es-EC" sz="1000" dirty="0" smtClean="0">
                <a:latin typeface="Arial"/>
                <a:cs typeface="Arial"/>
              </a:rPr>
              <a:t>ECV</a:t>
            </a:r>
            <a:endParaRPr lang="es-EC" sz="1000" dirty="0">
              <a:latin typeface="Arial"/>
              <a:cs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9" y="3233058"/>
            <a:ext cx="9851863" cy="35318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026755" y="6885354"/>
            <a:ext cx="17165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>
                <a:solidFill>
                  <a:srgbClr val="000000"/>
                </a:solidFill>
                <a:latin typeface="Arial"/>
                <a:cs typeface="Arial"/>
              </a:rPr>
              <a:t>Fuente: </a:t>
            </a:r>
            <a:r>
              <a:rPr lang="es-EC" sz="1000" dirty="0" smtClean="0">
                <a:solidFill>
                  <a:srgbClr val="000000"/>
                </a:solidFill>
                <a:latin typeface="Arial"/>
                <a:cs typeface="Arial"/>
              </a:rPr>
              <a:t>**INEC, ENEMDU</a:t>
            </a:r>
            <a:endParaRPr lang="es-EC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305370" y="6885354"/>
            <a:ext cx="2971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>
                <a:solidFill>
                  <a:srgbClr val="000000"/>
                </a:solidFill>
                <a:latin typeface="Arial"/>
                <a:cs typeface="Arial"/>
              </a:rPr>
              <a:t>Fuente: </a:t>
            </a:r>
            <a:r>
              <a:rPr lang="es-EC" sz="1000" dirty="0" smtClean="0">
                <a:solidFill>
                  <a:srgbClr val="000000"/>
                </a:solidFill>
                <a:latin typeface="Arial"/>
                <a:cs typeface="Arial"/>
              </a:rPr>
              <a:t>***INEC, CENSO y para 2014 ENEMDU</a:t>
            </a:r>
            <a:endParaRPr lang="es-EC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Llamada rectangular 7"/>
          <p:cNvSpPr/>
          <p:nvPr/>
        </p:nvSpPr>
        <p:spPr>
          <a:xfrm>
            <a:off x="1436526" y="2671607"/>
            <a:ext cx="1570971" cy="626513"/>
          </a:xfrm>
          <a:custGeom>
            <a:avLst/>
            <a:gdLst>
              <a:gd name="connsiteX0" fmla="*/ 0 w 929484"/>
              <a:gd name="connsiteY0" fmla="*/ 0 h 409459"/>
              <a:gd name="connsiteX1" fmla="*/ 154914 w 929484"/>
              <a:gd name="connsiteY1" fmla="*/ 0 h 409459"/>
              <a:gd name="connsiteX2" fmla="*/ 154914 w 929484"/>
              <a:gd name="connsiteY2" fmla="*/ 0 h 409459"/>
              <a:gd name="connsiteX3" fmla="*/ 387285 w 929484"/>
              <a:gd name="connsiteY3" fmla="*/ 0 h 409459"/>
              <a:gd name="connsiteX4" fmla="*/ 929484 w 929484"/>
              <a:gd name="connsiteY4" fmla="*/ 0 h 409459"/>
              <a:gd name="connsiteX5" fmla="*/ 929484 w 929484"/>
              <a:gd name="connsiteY5" fmla="*/ 238851 h 409459"/>
              <a:gd name="connsiteX6" fmla="*/ 929484 w 929484"/>
              <a:gd name="connsiteY6" fmla="*/ 238851 h 409459"/>
              <a:gd name="connsiteX7" fmla="*/ 929484 w 929484"/>
              <a:gd name="connsiteY7" fmla="*/ 341216 h 409459"/>
              <a:gd name="connsiteX8" fmla="*/ 929484 w 929484"/>
              <a:gd name="connsiteY8" fmla="*/ 409459 h 409459"/>
              <a:gd name="connsiteX9" fmla="*/ 387285 w 929484"/>
              <a:gd name="connsiteY9" fmla="*/ 409459 h 409459"/>
              <a:gd name="connsiteX10" fmla="*/ 264159 w 929484"/>
              <a:gd name="connsiteY10" fmla="*/ 536981 h 409459"/>
              <a:gd name="connsiteX11" fmla="*/ 154914 w 929484"/>
              <a:gd name="connsiteY11" fmla="*/ 409459 h 409459"/>
              <a:gd name="connsiteX12" fmla="*/ 0 w 929484"/>
              <a:gd name="connsiteY12" fmla="*/ 409459 h 409459"/>
              <a:gd name="connsiteX13" fmla="*/ 0 w 929484"/>
              <a:gd name="connsiteY13" fmla="*/ 341216 h 409459"/>
              <a:gd name="connsiteX14" fmla="*/ 0 w 929484"/>
              <a:gd name="connsiteY14" fmla="*/ 238851 h 409459"/>
              <a:gd name="connsiteX15" fmla="*/ 0 w 929484"/>
              <a:gd name="connsiteY15" fmla="*/ 238851 h 409459"/>
              <a:gd name="connsiteX16" fmla="*/ 0 w 929484"/>
              <a:gd name="connsiteY16" fmla="*/ 0 h 409459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387285 w 929484"/>
              <a:gd name="connsiteY3" fmla="*/ 0 h 536981"/>
              <a:gd name="connsiteX4" fmla="*/ 929484 w 929484"/>
              <a:gd name="connsiteY4" fmla="*/ 0 h 536981"/>
              <a:gd name="connsiteX5" fmla="*/ 929484 w 929484"/>
              <a:gd name="connsiteY5" fmla="*/ 238851 h 536981"/>
              <a:gd name="connsiteX6" fmla="*/ 929484 w 929484"/>
              <a:gd name="connsiteY6" fmla="*/ 238851 h 536981"/>
              <a:gd name="connsiteX7" fmla="*/ 929484 w 929484"/>
              <a:gd name="connsiteY7" fmla="*/ 341216 h 536981"/>
              <a:gd name="connsiteX8" fmla="*/ 929484 w 929484"/>
              <a:gd name="connsiteY8" fmla="*/ 409459 h 536981"/>
              <a:gd name="connsiteX9" fmla="*/ 387285 w 929484"/>
              <a:gd name="connsiteY9" fmla="*/ 409459 h 536981"/>
              <a:gd name="connsiteX10" fmla="*/ 264159 w 929484"/>
              <a:gd name="connsiteY10" fmla="*/ 536981 h 536981"/>
              <a:gd name="connsiteX11" fmla="*/ 154914 w 929484"/>
              <a:gd name="connsiteY11" fmla="*/ 409459 h 536981"/>
              <a:gd name="connsiteX12" fmla="*/ 0 w 929484"/>
              <a:gd name="connsiteY12" fmla="*/ 409459 h 536981"/>
              <a:gd name="connsiteX13" fmla="*/ 0 w 929484"/>
              <a:gd name="connsiteY13" fmla="*/ 238851 h 536981"/>
              <a:gd name="connsiteX14" fmla="*/ 0 w 929484"/>
              <a:gd name="connsiteY14" fmla="*/ 238851 h 536981"/>
              <a:gd name="connsiteX15" fmla="*/ 0 w 929484"/>
              <a:gd name="connsiteY15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387285 w 929484"/>
              <a:gd name="connsiteY3" fmla="*/ 0 h 536981"/>
              <a:gd name="connsiteX4" fmla="*/ 929484 w 929484"/>
              <a:gd name="connsiteY4" fmla="*/ 0 h 536981"/>
              <a:gd name="connsiteX5" fmla="*/ 929484 w 929484"/>
              <a:gd name="connsiteY5" fmla="*/ 238851 h 536981"/>
              <a:gd name="connsiteX6" fmla="*/ 929484 w 929484"/>
              <a:gd name="connsiteY6" fmla="*/ 238851 h 536981"/>
              <a:gd name="connsiteX7" fmla="*/ 929484 w 929484"/>
              <a:gd name="connsiteY7" fmla="*/ 341216 h 536981"/>
              <a:gd name="connsiteX8" fmla="*/ 929484 w 929484"/>
              <a:gd name="connsiteY8" fmla="*/ 409459 h 536981"/>
              <a:gd name="connsiteX9" fmla="*/ 387285 w 929484"/>
              <a:gd name="connsiteY9" fmla="*/ 409459 h 536981"/>
              <a:gd name="connsiteX10" fmla="*/ 264159 w 929484"/>
              <a:gd name="connsiteY10" fmla="*/ 536981 h 536981"/>
              <a:gd name="connsiteX11" fmla="*/ 154914 w 929484"/>
              <a:gd name="connsiteY11" fmla="*/ 409459 h 536981"/>
              <a:gd name="connsiteX12" fmla="*/ 0 w 929484"/>
              <a:gd name="connsiteY12" fmla="*/ 409459 h 536981"/>
              <a:gd name="connsiteX13" fmla="*/ 0 w 929484"/>
              <a:gd name="connsiteY13" fmla="*/ 238851 h 536981"/>
              <a:gd name="connsiteX14" fmla="*/ 0 w 929484"/>
              <a:gd name="connsiteY14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387285 w 929484"/>
              <a:gd name="connsiteY3" fmla="*/ 0 h 536981"/>
              <a:gd name="connsiteX4" fmla="*/ 929484 w 929484"/>
              <a:gd name="connsiteY4" fmla="*/ 0 h 536981"/>
              <a:gd name="connsiteX5" fmla="*/ 929484 w 929484"/>
              <a:gd name="connsiteY5" fmla="*/ 238851 h 536981"/>
              <a:gd name="connsiteX6" fmla="*/ 929484 w 929484"/>
              <a:gd name="connsiteY6" fmla="*/ 341216 h 536981"/>
              <a:gd name="connsiteX7" fmla="*/ 929484 w 929484"/>
              <a:gd name="connsiteY7" fmla="*/ 409459 h 536981"/>
              <a:gd name="connsiteX8" fmla="*/ 387285 w 929484"/>
              <a:gd name="connsiteY8" fmla="*/ 409459 h 536981"/>
              <a:gd name="connsiteX9" fmla="*/ 264159 w 929484"/>
              <a:gd name="connsiteY9" fmla="*/ 536981 h 536981"/>
              <a:gd name="connsiteX10" fmla="*/ 154914 w 929484"/>
              <a:gd name="connsiteY10" fmla="*/ 409459 h 536981"/>
              <a:gd name="connsiteX11" fmla="*/ 0 w 929484"/>
              <a:gd name="connsiteY11" fmla="*/ 409459 h 536981"/>
              <a:gd name="connsiteX12" fmla="*/ 0 w 929484"/>
              <a:gd name="connsiteY12" fmla="*/ 238851 h 536981"/>
              <a:gd name="connsiteX13" fmla="*/ 0 w 929484"/>
              <a:gd name="connsiteY13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387285 w 929484"/>
              <a:gd name="connsiteY3" fmla="*/ 0 h 536981"/>
              <a:gd name="connsiteX4" fmla="*/ 929484 w 929484"/>
              <a:gd name="connsiteY4" fmla="*/ 0 h 536981"/>
              <a:gd name="connsiteX5" fmla="*/ 929484 w 929484"/>
              <a:gd name="connsiteY5" fmla="*/ 341216 h 536981"/>
              <a:gd name="connsiteX6" fmla="*/ 929484 w 929484"/>
              <a:gd name="connsiteY6" fmla="*/ 409459 h 536981"/>
              <a:gd name="connsiteX7" fmla="*/ 387285 w 929484"/>
              <a:gd name="connsiteY7" fmla="*/ 409459 h 536981"/>
              <a:gd name="connsiteX8" fmla="*/ 264159 w 929484"/>
              <a:gd name="connsiteY8" fmla="*/ 536981 h 536981"/>
              <a:gd name="connsiteX9" fmla="*/ 154914 w 929484"/>
              <a:gd name="connsiteY9" fmla="*/ 409459 h 536981"/>
              <a:gd name="connsiteX10" fmla="*/ 0 w 929484"/>
              <a:gd name="connsiteY10" fmla="*/ 409459 h 536981"/>
              <a:gd name="connsiteX11" fmla="*/ 0 w 929484"/>
              <a:gd name="connsiteY11" fmla="*/ 238851 h 536981"/>
              <a:gd name="connsiteX12" fmla="*/ 0 w 929484"/>
              <a:gd name="connsiteY12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387285 w 929484"/>
              <a:gd name="connsiteY3" fmla="*/ 0 h 536981"/>
              <a:gd name="connsiteX4" fmla="*/ 929484 w 929484"/>
              <a:gd name="connsiteY4" fmla="*/ 0 h 536981"/>
              <a:gd name="connsiteX5" fmla="*/ 929484 w 929484"/>
              <a:gd name="connsiteY5" fmla="*/ 409459 h 536981"/>
              <a:gd name="connsiteX6" fmla="*/ 387285 w 929484"/>
              <a:gd name="connsiteY6" fmla="*/ 409459 h 536981"/>
              <a:gd name="connsiteX7" fmla="*/ 264159 w 929484"/>
              <a:gd name="connsiteY7" fmla="*/ 536981 h 536981"/>
              <a:gd name="connsiteX8" fmla="*/ 154914 w 929484"/>
              <a:gd name="connsiteY8" fmla="*/ 409459 h 536981"/>
              <a:gd name="connsiteX9" fmla="*/ 0 w 929484"/>
              <a:gd name="connsiteY9" fmla="*/ 409459 h 536981"/>
              <a:gd name="connsiteX10" fmla="*/ 0 w 929484"/>
              <a:gd name="connsiteY10" fmla="*/ 238851 h 536981"/>
              <a:gd name="connsiteX11" fmla="*/ 0 w 929484"/>
              <a:gd name="connsiteY11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387285 w 929484"/>
              <a:gd name="connsiteY3" fmla="*/ 0 h 536981"/>
              <a:gd name="connsiteX4" fmla="*/ 929484 w 929484"/>
              <a:gd name="connsiteY4" fmla="*/ 0 h 536981"/>
              <a:gd name="connsiteX5" fmla="*/ 929484 w 929484"/>
              <a:gd name="connsiteY5" fmla="*/ 409459 h 536981"/>
              <a:gd name="connsiteX6" fmla="*/ 387285 w 929484"/>
              <a:gd name="connsiteY6" fmla="*/ 409459 h 536981"/>
              <a:gd name="connsiteX7" fmla="*/ 264159 w 929484"/>
              <a:gd name="connsiteY7" fmla="*/ 536981 h 536981"/>
              <a:gd name="connsiteX8" fmla="*/ 154914 w 929484"/>
              <a:gd name="connsiteY8" fmla="*/ 409459 h 536981"/>
              <a:gd name="connsiteX9" fmla="*/ 0 w 929484"/>
              <a:gd name="connsiteY9" fmla="*/ 409459 h 536981"/>
              <a:gd name="connsiteX10" fmla="*/ 0 w 929484"/>
              <a:gd name="connsiteY10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929484 w 929484"/>
              <a:gd name="connsiteY3" fmla="*/ 0 h 536981"/>
              <a:gd name="connsiteX4" fmla="*/ 929484 w 929484"/>
              <a:gd name="connsiteY4" fmla="*/ 409459 h 536981"/>
              <a:gd name="connsiteX5" fmla="*/ 387285 w 929484"/>
              <a:gd name="connsiteY5" fmla="*/ 409459 h 536981"/>
              <a:gd name="connsiteX6" fmla="*/ 264159 w 929484"/>
              <a:gd name="connsiteY6" fmla="*/ 536981 h 536981"/>
              <a:gd name="connsiteX7" fmla="*/ 154914 w 929484"/>
              <a:gd name="connsiteY7" fmla="*/ 409459 h 536981"/>
              <a:gd name="connsiteX8" fmla="*/ 0 w 929484"/>
              <a:gd name="connsiteY8" fmla="*/ 409459 h 536981"/>
              <a:gd name="connsiteX9" fmla="*/ 0 w 929484"/>
              <a:gd name="connsiteY9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929484 w 929484"/>
              <a:gd name="connsiteY2" fmla="*/ 0 h 536981"/>
              <a:gd name="connsiteX3" fmla="*/ 929484 w 929484"/>
              <a:gd name="connsiteY3" fmla="*/ 409459 h 536981"/>
              <a:gd name="connsiteX4" fmla="*/ 387285 w 929484"/>
              <a:gd name="connsiteY4" fmla="*/ 409459 h 536981"/>
              <a:gd name="connsiteX5" fmla="*/ 264159 w 929484"/>
              <a:gd name="connsiteY5" fmla="*/ 536981 h 536981"/>
              <a:gd name="connsiteX6" fmla="*/ 154914 w 929484"/>
              <a:gd name="connsiteY6" fmla="*/ 409459 h 536981"/>
              <a:gd name="connsiteX7" fmla="*/ 0 w 929484"/>
              <a:gd name="connsiteY7" fmla="*/ 409459 h 536981"/>
              <a:gd name="connsiteX8" fmla="*/ 0 w 929484"/>
              <a:gd name="connsiteY8" fmla="*/ 0 h 536981"/>
              <a:gd name="connsiteX0" fmla="*/ 0 w 929484"/>
              <a:gd name="connsiteY0" fmla="*/ 0 h 536981"/>
              <a:gd name="connsiteX1" fmla="*/ 929484 w 929484"/>
              <a:gd name="connsiteY1" fmla="*/ 0 h 536981"/>
              <a:gd name="connsiteX2" fmla="*/ 929484 w 929484"/>
              <a:gd name="connsiteY2" fmla="*/ 409459 h 536981"/>
              <a:gd name="connsiteX3" fmla="*/ 387285 w 929484"/>
              <a:gd name="connsiteY3" fmla="*/ 409459 h 536981"/>
              <a:gd name="connsiteX4" fmla="*/ 264159 w 929484"/>
              <a:gd name="connsiteY4" fmla="*/ 536981 h 536981"/>
              <a:gd name="connsiteX5" fmla="*/ 154914 w 929484"/>
              <a:gd name="connsiteY5" fmla="*/ 409459 h 536981"/>
              <a:gd name="connsiteX6" fmla="*/ 0 w 929484"/>
              <a:gd name="connsiteY6" fmla="*/ 409459 h 536981"/>
              <a:gd name="connsiteX7" fmla="*/ 0 w 929484"/>
              <a:gd name="connsiteY7" fmla="*/ 0 h 536981"/>
              <a:gd name="connsiteX0" fmla="*/ 0 w 929484"/>
              <a:gd name="connsiteY0" fmla="*/ 0 h 536981"/>
              <a:gd name="connsiteX1" fmla="*/ 929484 w 929484"/>
              <a:gd name="connsiteY1" fmla="*/ 0 h 536981"/>
              <a:gd name="connsiteX2" fmla="*/ 853146 w 929484"/>
              <a:gd name="connsiteY2" fmla="*/ 409459 h 536981"/>
              <a:gd name="connsiteX3" fmla="*/ 387285 w 929484"/>
              <a:gd name="connsiteY3" fmla="*/ 409459 h 536981"/>
              <a:gd name="connsiteX4" fmla="*/ 264159 w 929484"/>
              <a:gd name="connsiteY4" fmla="*/ 536981 h 536981"/>
              <a:gd name="connsiteX5" fmla="*/ 154914 w 929484"/>
              <a:gd name="connsiteY5" fmla="*/ 409459 h 536981"/>
              <a:gd name="connsiteX6" fmla="*/ 0 w 929484"/>
              <a:gd name="connsiteY6" fmla="*/ 409459 h 536981"/>
              <a:gd name="connsiteX7" fmla="*/ 0 w 929484"/>
              <a:gd name="connsiteY7" fmla="*/ 0 h 536981"/>
              <a:gd name="connsiteX0" fmla="*/ 0 w 860087"/>
              <a:gd name="connsiteY0" fmla="*/ 0 h 536981"/>
              <a:gd name="connsiteX1" fmla="*/ 860087 w 860087"/>
              <a:gd name="connsiteY1" fmla="*/ 0 h 536981"/>
              <a:gd name="connsiteX2" fmla="*/ 853146 w 860087"/>
              <a:gd name="connsiteY2" fmla="*/ 409459 h 536981"/>
              <a:gd name="connsiteX3" fmla="*/ 387285 w 860087"/>
              <a:gd name="connsiteY3" fmla="*/ 409459 h 536981"/>
              <a:gd name="connsiteX4" fmla="*/ 264159 w 860087"/>
              <a:gd name="connsiteY4" fmla="*/ 536981 h 536981"/>
              <a:gd name="connsiteX5" fmla="*/ 154914 w 860087"/>
              <a:gd name="connsiteY5" fmla="*/ 409459 h 536981"/>
              <a:gd name="connsiteX6" fmla="*/ 0 w 860087"/>
              <a:gd name="connsiteY6" fmla="*/ 409459 h 536981"/>
              <a:gd name="connsiteX7" fmla="*/ 0 w 860087"/>
              <a:gd name="connsiteY7" fmla="*/ 0 h 536981"/>
              <a:gd name="connsiteX0" fmla="*/ 291469 w 1151556"/>
              <a:gd name="connsiteY0" fmla="*/ 0 h 536981"/>
              <a:gd name="connsiteX1" fmla="*/ 1151556 w 1151556"/>
              <a:gd name="connsiteY1" fmla="*/ 0 h 536981"/>
              <a:gd name="connsiteX2" fmla="*/ 1144615 w 1151556"/>
              <a:gd name="connsiteY2" fmla="*/ 409459 h 536981"/>
              <a:gd name="connsiteX3" fmla="*/ 678754 w 1151556"/>
              <a:gd name="connsiteY3" fmla="*/ 409459 h 536981"/>
              <a:gd name="connsiteX4" fmla="*/ 555628 w 1151556"/>
              <a:gd name="connsiteY4" fmla="*/ 536981 h 536981"/>
              <a:gd name="connsiteX5" fmla="*/ 446383 w 1151556"/>
              <a:gd name="connsiteY5" fmla="*/ 409459 h 536981"/>
              <a:gd name="connsiteX6" fmla="*/ 0 w 1151556"/>
              <a:gd name="connsiteY6" fmla="*/ 409459 h 536981"/>
              <a:gd name="connsiteX7" fmla="*/ 291469 w 1151556"/>
              <a:gd name="connsiteY7" fmla="*/ 0 h 536981"/>
              <a:gd name="connsiteX0" fmla="*/ 6940 w 1151556"/>
              <a:gd name="connsiteY0" fmla="*/ 0 h 536981"/>
              <a:gd name="connsiteX1" fmla="*/ 1151556 w 1151556"/>
              <a:gd name="connsiteY1" fmla="*/ 0 h 536981"/>
              <a:gd name="connsiteX2" fmla="*/ 1144615 w 1151556"/>
              <a:gd name="connsiteY2" fmla="*/ 409459 h 536981"/>
              <a:gd name="connsiteX3" fmla="*/ 678754 w 1151556"/>
              <a:gd name="connsiteY3" fmla="*/ 409459 h 536981"/>
              <a:gd name="connsiteX4" fmla="*/ 555628 w 1151556"/>
              <a:gd name="connsiteY4" fmla="*/ 536981 h 536981"/>
              <a:gd name="connsiteX5" fmla="*/ 446383 w 1151556"/>
              <a:gd name="connsiteY5" fmla="*/ 409459 h 536981"/>
              <a:gd name="connsiteX6" fmla="*/ 0 w 1151556"/>
              <a:gd name="connsiteY6" fmla="*/ 409459 h 536981"/>
              <a:gd name="connsiteX7" fmla="*/ 6940 w 1151556"/>
              <a:gd name="connsiteY7" fmla="*/ 0 h 536981"/>
              <a:gd name="connsiteX0" fmla="*/ 0 w 1165435"/>
              <a:gd name="connsiteY0" fmla="*/ 0 h 536981"/>
              <a:gd name="connsiteX1" fmla="*/ 1165435 w 1165435"/>
              <a:gd name="connsiteY1" fmla="*/ 0 h 536981"/>
              <a:gd name="connsiteX2" fmla="*/ 1158494 w 1165435"/>
              <a:gd name="connsiteY2" fmla="*/ 409459 h 536981"/>
              <a:gd name="connsiteX3" fmla="*/ 692633 w 1165435"/>
              <a:gd name="connsiteY3" fmla="*/ 409459 h 536981"/>
              <a:gd name="connsiteX4" fmla="*/ 569507 w 1165435"/>
              <a:gd name="connsiteY4" fmla="*/ 536981 h 536981"/>
              <a:gd name="connsiteX5" fmla="*/ 460262 w 1165435"/>
              <a:gd name="connsiteY5" fmla="*/ 409459 h 536981"/>
              <a:gd name="connsiteX6" fmla="*/ 13879 w 1165435"/>
              <a:gd name="connsiteY6" fmla="*/ 409459 h 536981"/>
              <a:gd name="connsiteX7" fmla="*/ 0 w 1165435"/>
              <a:gd name="connsiteY7" fmla="*/ 0 h 536981"/>
              <a:gd name="connsiteX0" fmla="*/ 0 w 1158495"/>
              <a:gd name="connsiteY0" fmla="*/ 0 h 536981"/>
              <a:gd name="connsiteX1" fmla="*/ 1158495 w 1158495"/>
              <a:gd name="connsiteY1" fmla="*/ 0 h 536981"/>
              <a:gd name="connsiteX2" fmla="*/ 1151554 w 1158495"/>
              <a:gd name="connsiteY2" fmla="*/ 409459 h 536981"/>
              <a:gd name="connsiteX3" fmla="*/ 685693 w 1158495"/>
              <a:gd name="connsiteY3" fmla="*/ 409459 h 536981"/>
              <a:gd name="connsiteX4" fmla="*/ 562567 w 1158495"/>
              <a:gd name="connsiteY4" fmla="*/ 536981 h 536981"/>
              <a:gd name="connsiteX5" fmla="*/ 453322 w 1158495"/>
              <a:gd name="connsiteY5" fmla="*/ 409459 h 536981"/>
              <a:gd name="connsiteX6" fmla="*/ 6939 w 1158495"/>
              <a:gd name="connsiteY6" fmla="*/ 409459 h 536981"/>
              <a:gd name="connsiteX7" fmla="*/ 0 w 1158495"/>
              <a:gd name="connsiteY7" fmla="*/ 0 h 536981"/>
              <a:gd name="connsiteX0" fmla="*/ 20820 w 1179315"/>
              <a:gd name="connsiteY0" fmla="*/ 0 h 536981"/>
              <a:gd name="connsiteX1" fmla="*/ 1179315 w 1179315"/>
              <a:gd name="connsiteY1" fmla="*/ 0 h 536981"/>
              <a:gd name="connsiteX2" fmla="*/ 1172374 w 1179315"/>
              <a:gd name="connsiteY2" fmla="*/ 409459 h 536981"/>
              <a:gd name="connsiteX3" fmla="*/ 706513 w 1179315"/>
              <a:gd name="connsiteY3" fmla="*/ 409459 h 536981"/>
              <a:gd name="connsiteX4" fmla="*/ 583387 w 1179315"/>
              <a:gd name="connsiteY4" fmla="*/ 536981 h 536981"/>
              <a:gd name="connsiteX5" fmla="*/ 474142 w 1179315"/>
              <a:gd name="connsiteY5" fmla="*/ 409459 h 536981"/>
              <a:gd name="connsiteX6" fmla="*/ 0 w 1179315"/>
              <a:gd name="connsiteY6" fmla="*/ 402519 h 536981"/>
              <a:gd name="connsiteX7" fmla="*/ 20820 w 1179315"/>
              <a:gd name="connsiteY7" fmla="*/ 0 h 536981"/>
              <a:gd name="connsiteX0" fmla="*/ 0 w 1179315"/>
              <a:gd name="connsiteY0" fmla="*/ 0 h 536981"/>
              <a:gd name="connsiteX1" fmla="*/ 1179315 w 1179315"/>
              <a:gd name="connsiteY1" fmla="*/ 0 h 536981"/>
              <a:gd name="connsiteX2" fmla="*/ 1172374 w 1179315"/>
              <a:gd name="connsiteY2" fmla="*/ 409459 h 536981"/>
              <a:gd name="connsiteX3" fmla="*/ 706513 w 1179315"/>
              <a:gd name="connsiteY3" fmla="*/ 409459 h 536981"/>
              <a:gd name="connsiteX4" fmla="*/ 583387 w 1179315"/>
              <a:gd name="connsiteY4" fmla="*/ 536981 h 536981"/>
              <a:gd name="connsiteX5" fmla="*/ 474142 w 1179315"/>
              <a:gd name="connsiteY5" fmla="*/ 409459 h 536981"/>
              <a:gd name="connsiteX6" fmla="*/ 0 w 1179315"/>
              <a:gd name="connsiteY6" fmla="*/ 402519 h 536981"/>
              <a:gd name="connsiteX7" fmla="*/ 0 w 1179315"/>
              <a:gd name="connsiteY7" fmla="*/ 0 h 53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9315" h="536981">
                <a:moveTo>
                  <a:pt x="0" y="0"/>
                </a:moveTo>
                <a:lnTo>
                  <a:pt x="1179315" y="0"/>
                </a:lnTo>
                <a:lnTo>
                  <a:pt x="1172374" y="409459"/>
                </a:lnTo>
                <a:lnTo>
                  <a:pt x="706513" y="409459"/>
                </a:lnTo>
                <a:lnTo>
                  <a:pt x="583387" y="536981"/>
                </a:lnTo>
                <a:lnTo>
                  <a:pt x="474142" y="409459"/>
                </a:lnTo>
                <a:lnTo>
                  <a:pt x="0" y="402519"/>
                </a:lnTo>
                <a:lnTo>
                  <a:pt x="0" y="0"/>
                </a:lnTo>
                <a:close/>
              </a:path>
            </a:pathLst>
          </a:custGeom>
          <a:solidFill>
            <a:srgbClr val="0C8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1471226" y="270630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latin typeface="Arial "/>
                <a:cs typeface="Arial "/>
              </a:rPr>
              <a:t>Consumo*</a:t>
            </a:r>
            <a:endParaRPr lang="es-EC" b="1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sp>
        <p:nvSpPr>
          <p:cNvPr id="15" name="Llamada rectangular 7"/>
          <p:cNvSpPr/>
          <p:nvPr/>
        </p:nvSpPr>
        <p:spPr>
          <a:xfrm>
            <a:off x="4823120" y="2671607"/>
            <a:ext cx="1570971" cy="626513"/>
          </a:xfrm>
          <a:custGeom>
            <a:avLst/>
            <a:gdLst>
              <a:gd name="connsiteX0" fmla="*/ 0 w 929484"/>
              <a:gd name="connsiteY0" fmla="*/ 0 h 409459"/>
              <a:gd name="connsiteX1" fmla="*/ 154914 w 929484"/>
              <a:gd name="connsiteY1" fmla="*/ 0 h 409459"/>
              <a:gd name="connsiteX2" fmla="*/ 154914 w 929484"/>
              <a:gd name="connsiteY2" fmla="*/ 0 h 409459"/>
              <a:gd name="connsiteX3" fmla="*/ 387285 w 929484"/>
              <a:gd name="connsiteY3" fmla="*/ 0 h 409459"/>
              <a:gd name="connsiteX4" fmla="*/ 929484 w 929484"/>
              <a:gd name="connsiteY4" fmla="*/ 0 h 409459"/>
              <a:gd name="connsiteX5" fmla="*/ 929484 w 929484"/>
              <a:gd name="connsiteY5" fmla="*/ 238851 h 409459"/>
              <a:gd name="connsiteX6" fmla="*/ 929484 w 929484"/>
              <a:gd name="connsiteY6" fmla="*/ 238851 h 409459"/>
              <a:gd name="connsiteX7" fmla="*/ 929484 w 929484"/>
              <a:gd name="connsiteY7" fmla="*/ 341216 h 409459"/>
              <a:gd name="connsiteX8" fmla="*/ 929484 w 929484"/>
              <a:gd name="connsiteY8" fmla="*/ 409459 h 409459"/>
              <a:gd name="connsiteX9" fmla="*/ 387285 w 929484"/>
              <a:gd name="connsiteY9" fmla="*/ 409459 h 409459"/>
              <a:gd name="connsiteX10" fmla="*/ 264159 w 929484"/>
              <a:gd name="connsiteY10" fmla="*/ 536981 h 409459"/>
              <a:gd name="connsiteX11" fmla="*/ 154914 w 929484"/>
              <a:gd name="connsiteY11" fmla="*/ 409459 h 409459"/>
              <a:gd name="connsiteX12" fmla="*/ 0 w 929484"/>
              <a:gd name="connsiteY12" fmla="*/ 409459 h 409459"/>
              <a:gd name="connsiteX13" fmla="*/ 0 w 929484"/>
              <a:gd name="connsiteY13" fmla="*/ 341216 h 409459"/>
              <a:gd name="connsiteX14" fmla="*/ 0 w 929484"/>
              <a:gd name="connsiteY14" fmla="*/ 238851 h 409459"/>
              <a:gd name="connsiteX15" fmla="*/ 0 w 929484"/>
              <a:gd name="connsiteY15" fmla="*/ 238851 h 409459"/>
              <a:gd name="connsiteX16" fmla="*/ 0 w 929484"/>
              <a:gd name="connsiteY16" fmla="*/ 0 h 409459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387285 w 929484"/>
              <a:gd name="connsiteY3" fmla="*/ 0 h 536981"/>
              <a:gd name="connsiteX4" fmla="*/ 929484 w 929484"/>
              <a:gd name="connsiteY4" fmla="*/ 0 h 536981"/>
              <a:gd name="connsiteX5" fmla="*/ 929484 w 929484"/>
              <a:gd name="connsiteY5" fmla="*/ 238851 h 536981"/>
              <a:gd name="connsiteX6" fmla="*/ 929484 w 929484"/>
              <a:gd name="connsiteY6" fmla="*/ 238851 h 536981"/>
              <a:gd name="connsiteX7" fmla="*/ 929484 w 929484"/>
              <a:gd name="connsiteY7" fmla="*/ 341216 h 536981"/>
              <a:gd name="connsiteX8" fmla="*/ 929484 w 929484"/>
              <a:gd name="connsiteY8" fmla="*/ 409459 h 536981"/>
              <a:gd name="connsiteX9" fmla="*/ 387285 w 929484"/>
              <a:gd name="connsiteY9" fmla="*/ 409459 h 536981"/>
              <a:gd name="connsiteX10" fmla="*/ 264159 w 929484"/>
              <a:gd name="connsiteY10" fmla="*/ 536981 h 536981"/>
              <a:gd name="connsiteX11" fmla="*/ 154914 w 929484"/>
              <a:gd name="connsiteY11" fmla="*/ 409459 h 536981"/>
              <a:gd name="connsiteX12" fmla="*/ 0 w 929484"/>
              <a:gd name="connsiteY12" fmla="*/ 409459 h 536981"/>
              <a:gd name="connsiteX13" fmla="*/ 0 w 929484"/>
              <a:gd name="connsiteY13" fmla="*/ 238851 h 536981"/>
              <a:gd name="connsiteX14" fmla="*/ 0 w 929484"/>
              <a:gd name="connsiteY14" fmla="*/ 238851 h 536981"/>
              <a:gd name="connsiteX15" fmla="*/ 0 w 929484"/>
              <a:gd name="connsiteY15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387285 w 929484"/>
              <a:gd name="connsiteY3" fmla="*/ 0 h 536981"/>
              <a:gd name="connsiteX4" fmla="*/ 929484 w 929484"/>
              <a:gd name="connsiteY4" fmla="*/ 0 h 536981"/>
              <a:gd name="connsiteX5" fmla="*/ 929484 w 929484"/>
              <a:gd name="connsiteY5" fmla="*/ 238851 h 536981"/>
              <a:gd name="connsiteX6" fmla="*/ 929484 w 929484"/>
              <a:gd name="connsiteY6" fmla="*/ 238851 h 536981"/>
              <a:gd name="connsiteX7" fmla="*/ 929484 w 929484"/>
              <a:gd name="connsiteY7" fmla="*/ 341216 h 536981"/>
              <a:gd name="connsiteX8" fmla="*/ 929484 w 929484"/>
              <a:gd name="connsiteY8" fmla="*/ 409459 h 536981"/>
              <a:gd name="connsiteX9" fmla="*/ 387285 w 929484"/>
              <a:gd name="connsiteY9" fmla="*/ 409459 h 536981"/>
              <a:gd name="connsiteX10" fmla="*/ 264159 w 929484"/>
              <a:gd name="connsiteY10" fmla="*/ 536981 h 536981"/>
              <a:gd name="connsiteX11" fmla="*/ 154914 w 929484"/>
              <a:gd name="connsiteY11" fmla="*/ 409459 h 536981"/>
              <a:gd name="connsiteX12" fmla="*/ 0 w 929484"/>
              <a:gd name="connsiteY12" fmla="*/ 409459 h 536981"/>
              <a:gd name="connsiteX13" fmla="*/ 0 w 929484"/>
              <a:gd name="connsiteY13" fmla="*/ 238851 h 536981"/>
              <a:gd name="connsiteX14" fmla="*/ 0 w 929484"/>
              <a:gd name="connsiteY14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387285 w 929484"/>
              <a:gd name="connsiteY3" fmla="*/ 0 h 536981"/>
              <a:gd name="connsiteX4" fmla="*/ 929484 w 929484"/>
              <a:gd name="connsiteY4" fmla="*/ 0 h 536981"/>
              <a:gd name="connsiteX5" fmla="*/ 929484 w 929484"/>
              <a:gd name="connsiteY5" fmla="*/ 238851 h 536981"/>
              <a:gd name="connsiteX6" fmla="*/ 929484 w 929484"/>
              <a:gd name="connsiteY6" fmla="*/ 341216 h 536981"/>
              <a:gd name="connsiteX7" fmla="*/ 929484 w 929484"/>
              <a:gd name="connsiteY7" fmla="*/ 409459 h 536981"/>
              <a:gd name="connsiteX8" fmla="*/ 387285 w 929484"/>
              <a:gd name="connsiteY8" fmla="*/ 409459 h 536981"/>
              <a:gd name="connsiteX9" fmla="*/ 264159 w 929484"/>
              <a:gd name="connsiteY9" fmla="*/ 536981 h 536981"/>
              <a:gd name="connsiteX10" fmla="*/ 154914 w 929484"/>
              <a:gd name="connsiteY10" fmla="*/ 409459 h 536981"/>
              <a:gd name="connsiteX11" fmla="*/ 0 w 929484"/>
              <a:gd name="connsiteY11" fmla="*/ 409459 h 536981"/>
              <a:gd name="connsiteX12" fmla="*/ 0 w 929484"/>
              <a:gd name="connsiteY12" fmla="*/ 238851 h 536981"/>
              <a:gd name="connsiteX13" fmla="*/ 0 w 929484"/>
              <a:gd name="connsiteY13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387285 w 929484"/>
              <a:gd name="connsiteY3" fmla="*/ 0 h 536981"/>
              <a:gd name="connsiteX4" fmla="*/ 929484 w 929484"/>
              <a:gd name="connsiteY4" fmla="*/ 0 h 536981"/>
              <a:gd name="connsiteX5" fmla="*/ 929484 w 929484"/>
              <a:gd name="connsiteY5" fmla="*/ 341216 h 536981"/>
              <a:gd name="connsiteX6" fmla="*/ 929484 w 929484"/>
              <a:gd name="connsiteY6" fmla="*/ 409459 h 536981"/>
              <a:gd name="connsiteX7" fmla="*/ 387285 w 929484"/>
              <a:gd name="connsiteY7" fmla="*/ 409459 h 536981"/>
              <a:gd name="connsiteX8" fmla="*/ 264159 w 929484"/>
              <a:gd name="connsiteY8" fmla="*/ 536981 h 536981"/>
              <a:gd name="connsiteX9" fmla="*/ 154914 w 929484"/>
              <a:gd name="connsiteY9" fmla="*/ 409459 h 536981"/>
              <a:gd name="connsiteX10" fmla="*/ 0 w 929484"/>
              <a:gd name="connsiteY10" fmla="*/ 409459 h 536981"/>
              <a:gd name="connsiteX11" fmla="*/ 0 w 929484"/>
              <a:gd name="connsiteY11" fmla="*/ 238851 h 536981"/>
              <a:gd name="connsiteX12" fmla="*/ 0 w 929484"/>
              <a:gd name="connsiteY12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387285 w 929484"/>
              <a:gd name="connsiteY3" fmla="*/ 0 h 536981"/>
              <a:gd name="connsiteX4" fmla="*/ 929484 w 929484"/>
              <a:gd name="connsiteY4" fmla="*/ 0 h 536981"/>
              <a:gd name="connsiteX5" fmla="*/ 929484 w 929484"/>
              <a:gd name="connsiteY5" fmla="*/ 409459 h 536981"/>
              <a:gd name="connsiteX6" fmla="*/ 387285 w 929484"/>
              <a:gd name="connsiteY6" fmla="*/ 409459 h 536981"/>
              <a:gd name="connsiteX7" fmla="*/ 264159 w 929484"/>
              <a:gd name="connsiteY7" fmla="*/ 536981 h 536981"/>
              <a:gd name="connsiteX8" fmla="*/ 154914 w 929484"/>
              <a:gd name="connsiteY8" fmla="*/ 409459 h 536981"/>
              <a:gd name="connsiteX9" fmla="*/ 0 w 929484"/>
              <a:gd name="connsiteY9" fmla="*/ 409459 h 536981"/>
              <a:gd name="connsiteX10" fmla="*/ 0 w 929484"/>
              <a:gd name="connsiteY10" fmla="*/ 238851 h 536981"/>
              <a:gd name="connsiteX11" fmla="*/ 0 w 929484"/>
              <a:gd name="connsiteY11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387285 w 929484"/>
              <a:gd name="connsiteY3" fmla="*/ 0 h 536981"/>
              <a:gd name="connsiteX4" fmla="*/ 929484 w 929484"/>
              <a:gd name="connsiteY4" fmla="*/ 0 h 536981"/>
              <a:gd name="connsiteX5" fmla="*/ 929484 w 929484"/>
              <a:gd name="connsiteY5" fmla="*/ 409459 h 536981"/>
              <a:gd name="connsiteX6" fmla="*/ 387285 w 929484"/>
              <a:gd name="connsiteY6" fmla="*/ 409459 h 536981"/>
              <a:gd name="connsiteX7" fmla="*/ 264159 w 929484"/>
              <a:gd name="connsiteY7" fmla="*/ 536981 h 536981"/>
              <a:gd name="connsiteX8" fmla="*/ 154914 w 929484"/>
              <a:gd name="connsiteY8" fmla="*/ 409459 h 536981"/>
              <a:gd name="connsiteX9" fmla="*/ 0 w 929484"/>
              <a:gd name="connsiteY9" fmla="*/ 409459 h 536981"/>
              <a:gd name="connsiteX10" fmla="*/ 0 w 929484"/>
              <a:gd name="connsiteY10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929484 w 929484"/>
              <a:gd name="connsiteY3" fmla="*/ 0 h 536981"/>
              <a:gd name="connsiteX4" fmla="*/ 929484 w 929484"/>
              <a:gd name="connsiteY4" fmla="*/ 409459 h 536981"/>
              <a:gd name="connsiteX5" fmla="*/ 387285 w 929484"/>
              <a:gd name="connsiteY5" fmla="*/ 409459 h 536981"/>
              <a:gd name="connsiteX6" fmla="*/ 264159 w 929484"/>
              <a:gd name="connsiteY6" fmla="*/ 536981 h 536981"/>
              <a:gd name="connsiteX7" fmla="*/ 154914 w 929484"/>
              <a:gd name="connsiteY7" fmla="*/ 409459 h 536981"/>
              <a:gd name="connsiteX8" fmla="*/ 0 w 929484"/>
              <a:gd name="connsiteY8" fmla="*/ 409459 h 536981"/>
              <a:gd name="connsiteX9" fmla="*/ 0 w 929484"/>
              <a:gd name="connsiteY9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929484 w 929484"/>
              <a:gd name="connsiteY2" fmla="*/ 0 h 536981"/>
              <a:gd name="connsiteX3" fmla="*/ 929484 w 929484"/>
              <a:gd name="connsiteY3" fmla="*/ 409459 h 536981"/>
              <a:gd name="connsiteX4" fmla="*/ 387285 w 929484"/>
              <a:gd name="connsiteY4" fmla="*/ 409459 h 536981"/>
              <a:gd name="connsiteX5" fmla="*/ 264159 w 929484"/>
              <a:gd name="connsiteY5" fmla="*/ 536981 h 536981"/>
              <a:gd name="connsiteX6" fmla="*/ 154914 w 929484"/>
              <a:gd name="connsiteY6" fmla="*/ 409459 h 536981"/>
              <a:gd name="connsiteX7" fmla="*/ 0 w 929484"/>
              <a:gd name="connsiteY7" fmla="*/ 409459 h 536981"/>
              <a:gd name="connsiteX8" fmla="*/ 0 w 929484"/>
              <a:gd name="connsiteY8" fmla="*/ 0 h 536981"/>
              <a:gd name="connsiteX0" fmla="*/ 0 w 929484"/>
              <a:gd name="connsiteY0" fmla="*/ 0 h 536981"/>
              <a:gd name="connsiteX1" fmla="*/ 929484 w 929484"/>
              <a:gd name="connsiteY1" fmla="*/ 0 h 536981"/>
              <a:gd name="connsiteX2" fmla="*/ 929484 w 929484"/>
              <a:gd name="connsiteY2" fmla="*/ 409459 h 536981"/>
              <a:gd name="connsiteX3" fmla="*/ 387285 w 929484"/>
              <a:gd name="connsiteY3" fmla="*/ 409459 h 536981"/>
              <a:gd name="connsiteX4" fmla="*/ 264159 w 929484"/>
              <a:gd name="connsiteY4" fmla="*/ 536981 h 536981"/>
              <a:gd name="connsiteX5" fmla="*/ 154914 w 929484"/>
              <a:gd name="connsiteY5" fmla="*/ 409459 h 536981"/>
              <a:gd name="connsiteX6" fmla="*/ 0 w 929484"/>
              <a:gd name="connsiteY6" fmla="*/ 409459 h 536981"/>
              <a:gd name="connsiteX7" fmla="*/ 0 w 929484"/>
              <a:gd name="connsiteY7" fmla="*/ 0 h 536981"/>
              <a:gd name="connsiteX0" fmla="*/ 0 w 929484"/>
              <a:gd name="connsiteY0" fmla="*/ 0 h 536981"/>
              <a:gd name="connsiteX1" fmla="*/ 929484 w 929484"/>
              <a:gd name="connsiteY1" fmla="*/ 0 h 536981"/>
              <a:gd name="connsiteX2" fmla="*/ 853146 w 929484"/>
              <a:gd name="connsiteY2" fmla="*/ 409459 h 536981"/>
              <a:gd name="connsiteX3" fmla="*/ 387285 w 929484"/>
              <a:gd name="connsiteY3" fmla="*/ 409459 h 536981"/>
              <a:gd name="connsiteX4" fmla="*/ 264159 w 929484"/>
              <a:gd name="connsiteY4" fmla="*/ 536981 h 536981"/>
              <a:gd name="connsiteX5" fmla="*/ 154914 w 929484"/>
              <a:gd name="connsiteY5" fmla="*/ 409459 h 536981"/>
              <a:gd name="connsiteX6" fmla="*/ 0 w 929484"/>
              <a:gd name="connsiteY6" fmla="*/ 409459 h 536981"/>
              <a:gd name="connsiteX7" fmla="*/ 0 w 929484"/>
              <a:gd name="connsiteY7" fmla="*/ 0 h 536981"/>
              <a:gd name="connsiteX0" fmla="*/ 0 w 860087"/>
              <a:gd name="connsiteY0" fmla="*/ 0 h 536981"/>
              <a:gd name="connsiteX1" fmla="*/ 860087 w 860087"/>
              <a:gd name="connsiteY1" fmla="*/ 0 h 536981"/>
              <a:gd name="connsiteX2" fmla="*/ 853146 w 860087"/>
              <a:gd name="connsiteY2" fmla="*/ 409459 h 536981"/>
              <a:gd name="connsiteX3" fmla="*/ 387285 w 860087"/>
              <a:gd name="connsiteY3" fmla="*/ 409459 h 536981"/>
              <a:gd name="connsiteX4" fmla="*/ 264159 w 860087"/>
              <a:gd name="connsiteY4" fmla="*/ 536981 h 536981"/>
              <a:gd name="connsiteX5" fmla="*/ 154914 w 860087"/>
              <a:gd name="connsiteY5" fmla="*/ 409459 h 536981"/>
              <a:gd name="connsiteX6" fmla="*/ 0 w 860087"/>
              <a:gd name="connsiteY6" fmla="*/ 409459 h 536981"/>
              <a:gd name="connsiteX7" fmla="*/ 0 w 860087"/>
              <a:gd name="connsiteY7" fmla="*/ 0 h 536981"/>
              <a:gd name="connsiteX0" fmla="*/ 291469 w 1151556"/>
              <a:gd name="connsiteY0" fmla="*/ 0 h 536981"/>
              <a:gd name="connsiteX1" fmla="*/ 1151556 w 1151556"/>
              <a:gd name="connsiteY1" fmla="*/ 0 h 536981"/>
              <a:gd name="connsiteX2" fmla="*/ 1144615 w 1151556"/>
              <a:gd name="connsiteY2" fmla="*/ 409459 h 536981"/>
              <a:gd name="connsiteX3" fmla="*/ 678754 w 1151556"/>
              <a:gd name="connsiteY3" fmla="*/ 409459 h 536981"/>
              <a:gd name="connsiteX4" fmla="*/ 555628 w 1151556"/>
              <a:gd name="connsiteY4" fmla="*/ 536981 h 536981"/>
              <a:gd name="connsiteX5" fmla="*/ 446383 w 1151556"/>
              <a:gd name="connsiteY5" fmla="*/ 409459 h 536981"/>
              <a:gd name="connsiteX6" fmla="*/ 0 w 1151556"/>
              <a:gd name="connsiteY6" fmla="*/ 409459 h 536981"/>
              <a:gd name="connsiteX7" fmla="*/ 291469 w 1151556"/>
              <a:gd name="connsiteY7" fmla="*/ 0 h 536981"/>
              <a:gd name="connsiteX0" fmla="*/ 6940 w 1151556"/>
              <a:gd name="connsiteY0" fmla="*/ 0 h 536981"/>
              <a:gd name="connsiteX1" fmla="*/ 1151556 w 1151556"/>
              <a:gd name="connsiteY1" fmla="*/ 0 h 536981"/>
              <a:gd name="connsiteX2" fmla="*/ 1144615 w 1151556"/>
              <a:gd name="connsiteY2" fmla="*/ 409459 h 536981"/>
              <a:gd name="connsiteX3" fmla="*/ 678754 w 1151556"/>
              <a:gd name="connsiteY3" fmla="*/ 409459 h 536981"/>
              <a:gd name="connsiteX4" fmla="*/ 555628 w 1151556"/>
              <a:gd name="connsiteY4" fmla="*/ 536981 h 536981"/>
              <a:gd name="connsiteX5" fmla="*/ 446383 w 1151556"/>
              <a:gd name="connsiteY5" fmla="*/ 409459 h 536981"/>
              <a:gd name="connsiteX6" fmla="*/ 0 w 1151556"/>
              <a:gd name="connsiteY6" fmla="*/ 409459 h 536981"/>
              <a:gd name="connsiteX7" fmla="*/ 6940 w 1151556"/>
              <a:gd name="connsiteY7" fmla="*/ 0 h 536981"/>
              <a:gd name="connsiteX0" fmla="*/ 0 w 1165435"/>
              <a:gd name="connsiteY0" fmla="*/ 0 h 536981"/>
              <a:gd name="connsiteX1" fmla="*/ 1165435 w 1165435"/>
              <a:gd name="connsiteY1" fmla="*/ 0 h 536981"/>
              <a:gd name="connsiteX2" fmla="*/ 1158494 w 1165435"/>
              <a:gd name="connsiteY2" fmla="*/ 409459 h 536981"/>
              <a:gd name="connsiteX3" fmla="*/ 692633 w 1165435"/>
              <a:gd name="connsiteY3" fmla="*/ 409459 h 536981"/>
              <a:gd name="connsiteX4" fmla="*/ 569507 w 1165435"/>
              <a:gd name="connsiteY4" fmla="*/ 536981 h 536981"/>
              <a:gd name="connsiteX5" fmla="*/ 460262 w 1165435"/>
              <a:gd name="connsiteY5" fmla="*/ 409459 h 536981"/>
              <a:gd name="connsiteX6" fmla="*/ 13879 w 1165435"/>
              <a:gd name="connsiteY6" fmla="*/ 409459 h 536981"/>
              <a:gd name="connsiteX7" fmla="*/ 0 w 1165435"/>
              <a:gd name="connsiteY7" fmla="*/ 0 h 536981"/>
              <a:gd name="connsiteX0" fmla="*/ 0 w 1158495"/>
              <a:gd name="connsiteY0" fmla="*/ 0 h 536981"/>
              <a:gd name="connsiteX1" fmla="*/ 1158495 w 1158495"/>
              <a:gd name="connsiteY1" fmla="*/ 0 h 536981"/>
              <a:gd name="connsiteX2" fmla="*/ 1151554 w 1158495"/>
              <a:gd name="connsiteY2" fmla="*/ 409459 h 536981"/>
              <a:gd name="connsiteX3" fmla="*/ 685693 w 1158495"/>
              <a:gd name="connsiteY3" fmla="*/ 409459 h 536981"/>
              <a:gd name="connsiteX4" fmla="*/ 562567 w 1158495"/>
              <a:gd name="connsiteY4" fmla="*/ 536981 h 536981"/>
              <a:gd name="connsiteX5" fmla="*/ 453322 w 1158495"/>
              <a:gd name="connsiteY5" fmla="*/ 409459 h 536981"/>
              <a:gd name="connsiteX6" fmla="*/ 6939 w 1158495"/>
              <a:gd name="connsiteY6" fmla="*/ 409459 h 536981"/>
              <a:gd name="connsiteX7" fmla="*/ 0 w 1158495"/>
              <a:gd name="connsiteY7" fmla="*/ 0 h 536981"/>
              <a:gd name="connsiteX0" fmla="*/ 20820 w 1179315"/>
              <a:gd name="connsiteY0" fmla="*/ 0 h 536981"/>
              <a:gd name="connsiteX1" fmla="*/ 1179315 w 1179315"/>
              <a:gd name="connsiteY1" fmla="*/ 0 h 536981"/>
              <a:gd name="connsiteX2" fmla="*/ 1172374 w 1179315"/>
              <a:gd name="connsiteY2" fmla="*/ 409459 h 536981"/>
              <a:gd name="connsiteX3" fmla="*/ 706513 w 1179315"/>
              <a:gd name="connsiteY3" fmla="*/ 409459 h 536981"/>
              <a:gd name="connsiteX4" fmla="*/ 583387 w 1179315"/>
              <a:gd name="connsiteY4" fmla="*/ 536981 h 536981"/>
              <a:gd name="connsiteX5" fmla="*/ 474142 w 1179315"/>
              <a:gd name="connsiteY5" fmla="*/ 409459 h 536981"/>
              <a:gd name="connsiteX6" fmla="*/ 0 w 1179315"/>
              <a:gd name="connsiteY6" fmla="*/ 402519 h 536981"/>
              <a:gd name="connsiteX7" fmla="*/ 20820 w 1179315"/>
              <a:gd name="connsiteY7" fmla="*/ 0 h 536981"/>
              <a:gd name="connsiteX0" fmla="*/ 0 w 1179315"/>
              <a:gd name="connsiteY0" fmla="*/ 0 h 536981"/>
              <a:gd name="connsiteX1" fmla="*/ 1179315 w 1179315"/>
              <a:gd name="connsiteY1" fmla="*/ 0 h 536981"/>
              <a:gd name="connsiteX2" fmla="*/ 1172374 w 1179315"/>
              <a:gd name="connsiteY2" fmla="*/ 409459 h 536981"/>
              <a:gd name="connsiteX3" fmla="*/ 706513 w 1179315"/>
              <a:gd name="connsiteY3" fmla="*/ 409459 h 536981"/>
              <a:gd name="connsiteX4" fmla="*/ 583387 w 1179315"/>
              <a:gd name="connsiteY4" fmla="*/ 536981 h 536981"/>
              <a:gd name="connsiteX5" fmla="*/ 474142 w 1179315"/>
              <a:gd name="connsiteY5" fmla="*/ 409459 h 536981"/>
              <a:gd name="connsiteX6" fmla="*/ 0 w 1179315"/>
              <a:gd name="connsiteY6" fmla="*/ 402519 h 536981"/>
              <a:gd name="connsiteX7" fmla="*/ 0 w 1179315"/>
              <a:gd name="connsiteY7" fmla="*/ 0 h 53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9315" h="536981">
                <a:moveTo>
                  <a:pt x="0" y="0"/>
                </a:moveTo>
                <a:lnTo>
                  <a:pt x="1179315" y="0"/>
                </a:lnTo>
                <a:lnTo>
                  <a:pt x="1172374" y="409459"/>
                </a:lnTo>
                <a:lnTo>
                  <a:pt x="706513" y="409459"/>
                </a:lnTo>
                <a:lnTo>
                  <a:pt x="583387" y="536981"/>
                </a:lnTo>
                <a:lnTo>
                  <a:pt x="474142" y="409459"/>
                </a:lnTo>
                <a:lnTo>
                  <a:pt x="0" y="402519"/>
                </a:lnTo>
                <a:lnTo>
                  <a:pt x="0" y="0"/>
                </a:lnTo>
                <a:close/>
              </a:path>
            </a:pathLst>
          </a:custGeom>
          <a:solidFill>
            <a:srgbClr val="AC1F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4961917" y="2706307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latin typeface="Arial "/>
                <a:cs typeface="Arial "/>
              </a:rPr>
              <a:t>Ingreso**</a:t>
            </a:r>
            <a:endParaRPr lang="es-EC" b="1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sp>
        <p:nvSpPr>
          <p:cNvPr id="17" name="Llamada rectangular 7"/>
          <p:cNvSpPr/>
          <p:nvPr/>
        </p:nvSpPr>
        <p:spPr>
          <a:xfrm>
            <a:off x="7959885" y="2253323"/>
            <a:ext cx="2094840" cy="1079429"/>
          </a:xfrm>
          <a:custGeom>
            <a:avLst/>
            <a:gdLst>
              <a:gd name="connsiteX0" fmla="*/ 0 w 929484"/>
              <a:gd name="connsiteY0" fmla="*/ 0 h 409459"/>
              <a:gd name="connsiteX1" fmla="*/ 154914 w 929484"/>
              <a:gd name="connsiteY1" fmla="*/ 0 h 409459"/>
              <a:gd name="connsiteX2" fmla="*/ 154914 w 929484"/>
              <a:gd name="connsiteY2" fmla="*/ 0 h 409459"/>
              <a:gd name="connsiteX3" fmla="*/ 387285 w 929484"/>
              <a:gd name="connsiteY3" fmla="*/ 0 h 409459"/>
              <a:gd name="connsiteX4" fmla="*/ 929484 w 929484"/>
              <a:gd name="connsiteY4" fmla="*/ 0 h 409459"/>
              <a:gd name="connsiteX5" fmla="*/ 929484 w 929484"/>
              <a:gd name="connsiteY5" fmla="*/ 238851 h 409459"/>
              <a:gd name="connsiteX6" fmla="*/ 929484 w 929484"/>
              <a:gd name="connsiteY6" fmla="*/ 238851 h 409459"/>
              <a:gd name="connsiteX7" fmla="*/ 929484 w 929484"/>
              <a:gd name="connsiteY7" fmla="*/ 341216 h 409459"/>
              <a:gd name="connsiteX8" fmla="*/ 929484 w 929484"/>
              <a:gd name="connsiteY8" fmla="*/ 409459 h 409459"/>
              <a:gd name="connsiteX9" fmla="*/ 387285 w 929484"/>
              <a:gd name="connsiteY9" fmla="*/ 409459 h 409459"/>
              <a:gd name="connsiteX10" fmla="*/ 264159 w 929484"/>
              <a:gd name="connsiteY10" fmla="*/ 536981 h 409459"/>
              <a:gd name="connsiteX11" fmla="*/ 154914 w 929484"/>
              <a:gd name="connsiteY11" fmla="*/ 409459 h 409459"/>
              <a:gd name="connsiteX12" fmla="*/ 0 w 929484"/>
              <a:gd name="connsiteY12" fmla="*/ 409459 h 409459"/>
              <a:gd name="connsiteX13" fmla="*/ 0 w 929484"/>
              <a:gd name="connsiteY13" fmla="*/ 341216 h 409459"/>
              <a:gd name="connsiteX14" fmla="*/ 0 w 929484"/>
              <a:gd name="connsiteY14" fmla="*/ 238851 h 409459"/>
              <a:gd name="connsiteX15" fmla="*/ 0 w 929484"/>
              <a:gd name="connsiteY15" fmla="*/ 238851 h 409459"/>
              <a:gd name="connsiteX16" fmla="*/ 0 w 929484"/>
              <a:gd name="connsiteY16" fmla="*/ 0 h 409459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387285 w 929484"/>
              <a:gd name="connsiteY3" fmla="*/ 0 h 536981"/>
              <a:gd name="connsiteX4" fmla="*/ 929484 w 929484"/>
              <a:gd name="connsiteY4" fmla="*/ 0 h 536981"/>
              <a:gd name="connsiteX5" fmla="*/ 929484 w 929484"/>
              <a:gd name="connsiteY5" fmla="*/ 238851 h 536981"/>
              <a:gd name="connsiteX6" fmla="*/ 929484 w 929484"/>
              <a:gd name="connsiteY6" fmla="*/ 238851 h 536981"/>
              <a:gd name="connsiteX7" fmla="*/ 929484 w 929484"/>
              <a:gd name="connsiteY7" fmla="*/ 341216 h 536981"/>
              <a:gd name="connsiteX8" fmla="*/ 929484 w 929484"/>
              <a:gd name="connsiteY8" fmla="*/ 409459 h 536981"/>
              <a:gd name="connsiteX9" fmla="*/ 387285 w 929484"/>
              <a:gd name="connsiteY9" fmla="*/ 409459 h 536981"/>
              <a:gd name="connsiteX10" fmla="*/ 264159 w 929484"/>
              <a:gd name="connsiteY10" fmla="*/ 536981 h 536981"/>
              <a:gd name="connsiteX11" fmla="*/ 154914 w 929484"/>
              <a:gd name="connsiteY11" fmla="*/ 409459 h 536981"/>
              <a:gd name="connsiteX12" fmla="*/ 0 w 929484"/>
              <a:gd name="connsiteY12" fmla="*/ 409459 h 536981"/>
              <a:gd name="connsiteX13" fmla="*/ 0 w 929484"/>
              <a:gd name="connsiteY13" fmla="*/ 238851 h 536981"/>
              <a:gd name="connsiteX14" fmla="*/ 0 w 929484"/>
              <a:gd name="connsiteY14" fmla="*/ 238851 h 536981"/>
              <a:gd name="connsiteX15" fmla="*/ 0 w 929484"/>
              <a:gd name="connsiteY15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387285 w 929484"/>
              <a:gd name="connsiteY3" fmla="*/ 0 h 536981"/>
              <a:gd name="connsiteX4" fmla="*/ 929484 w 929484"/>
              <a:gd name="connsiteY4" fmla="*/ 0 h 536981"/>
              <a:gd name="connsiteX5" fmla="*/ 929484 w 929484"/>
              <a:gd name="connsiteY5" fmla="*/ 238851 h 536981"/>
              <a:gd name="connsiteX6" fmla="*/ 929484 w 929484"/>
              <a:gd name="connsiteY6" fmla="*/ 238851 h 536981"/>
              <a:gd name="connsiteX7" fmla="*/ 929484 w 929484"/>
              <a:gd name="connsiteY7" fmla="*/ 341216 h 536981"/>
              <a:gd name="connsiteX8" fmla="*/ 929484 w 929484"/>
              <a:gd name="connsiteY8" fmla="*/ 409459 h 536981"/>
              <a:gd name="connsiteX9" fmla="*/ 387285 w 929484"/>
              <a:gd name="connsiteY9" fmla="*/ 409459 h 536981"/>
              <a:gd name="connsiteX10" fmla="*/ 264159 w 929484"/>
              <a:gd name="connsiteY10" fmla="*/ 536981 h 536981"/>
              <a:gd name="connsiteX11" fmla="*/ 154914 w 929484"/>
              <a:gd name="connsiteY11" fmla="*/ 409459 h 536981"/>
              <a:gd name="connsiteX12" fmla="*/ 0 w 929484"/>
              <a:gd name="connsiteY12" fmla="*/ 409459 h 536981"/>
              <a:gd name="connsiteX13" fmla="*/ 0 w 929484"/>
              <a:gd name="connsiteY13" fmla="*/ 238851 h 536981"/>
              <a:gd name="connsiteX14" fmla="*/ 0 w 929484"/>
              <a:gd name="connsiteY14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387285 w 929484"/>
              <a:gd name="connsiteY3" fmla="*/ 0 h 536981"/>
              <a:gd name="connsiteX4" fmla="*/ 929484 w 929484"/>
              <a:gd name="connsiteY4" fmla="*/ 0 h 536981"/>
              <a:gd name="connsiteX5" fmla="*/ 929484 w 929484"/>
              <a:gd name="connsiteY5" fmla="*/ 238851 h 536981"/>
              <a:gd name="connsiteX6" fmla="*/ 929484 w 929484"/>
              <a:gd name="connsiteY6" fmla="*/ 341216 h 536981"/>
              <a:gd name="connsiteX7" fmla="*/ 929484 w 929484"/>
              <a:gd name="connsiteY7" fmla="*/ 409459 h 536981"/>
              <a:gd name="connsiteX8" fmla="*/ 387285 w 929484"/>
              <a:gd name="connsiteY8" fmla="*/ 409459 h 536981"/>
              <a:gd name="connsiteX9" fmla="*/ 264159 w 929484"/>
              <a:gd name="connsiteY9" fmla="*/ 536981 h 536981"/>
              <a:gd name="connsiteX10" fmla="*/ 154914 w 929484"/>
              <a:gd name="connsiteY10" fmla="*/ 409459 h 536981"/>
              <a:gd name="connsiteX11" fmla="*/ 0 w 929484"/>
              <a:gd name="connsiteY11" fmla="*/ 409459 h 536981"/>
              <a:gd name="connsiteX12" fmla="*/ 0 w 929484"/>
              <a:gd name="connsiteY12" fmla="*/ 238851 h 536981"/>
              <a:gd name="connsiteX13" fmla="*/ 0 w 929484"/>
              <a:gd name="connsiteY13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387285 w 929484"/>
              <a:gd name="connsiteY3" fmla="*/ 0 h 536981"/>
              <a:gd name="connsiteX4" fmla="*/ 929484 w 929484"/>
              <a:gd name="connsiteY4" fmla="*/ 0 h 536981"/>
              <a:gd name="connsiteX5" fmla="*/ 929484 w 929484"/>
              <a:gd name="connsiteY5" fmla="*/ 341216 h 536981"/>
              <a:gd name="connsiteX6" fmla="*/ 929484 w 929484"/>
              <a:gd name="connsiteY6" fmla="*/ 409459 h 536981"/>
              <a:gd name="connsiteX7" fmla="*/ 387285 w 929484"/>
              <a:gd name="connsiteY7" fmla="*/ 409459 h 536981"/>
              <a:gd name="connsiteX8" fmla="*/ 264159 w 929484"/>
              <a:gd name="connsiteY8" fmla="*/ 536981 h 536981"/>
              <a:gd name="connsiteX9" fmla="*/ 154914 w 929484"/>
              <a:gd name="connsiteY9" fmla="*/ 409459 h 536981"/>
              <a:gd name="connsiteX10" fmla="*/ 0 w 929484"/>
              <a:gd name="connsiteY10" fmla="*/ 409459 h 536981"/>
              <a:gd name="connsiteX11" fmla="*/ 0 w 929484"/>
              <a:gd name="connsiteY11" fmla="*/ 238851 h 536981"/>
              <a:gd name="connsiteX12" fmla="*/ 0 w 929484"/>
              <a:gd name="connsiteY12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387285 w 929484"/>
              <a:gd name="connsiteY3" fmla="*/ 0 h 536981"/>
              <a:gd name="connsiteX4" fmla="*/ 929484 w 929484"/>
              <a:gd name="connsiteY4" fmla="*/ 0 h 536981"/>
              <a:gd name="connsiteX5" fmla="*/ 929484 w 929484"/>
              <a:gd name="connsiteY5" fmla="*/ 409459 h 536981"/>
              <a:gd name="connsiteX6" fmla="*/ 387285 w 929484"/>
              <a:gd name="connsiteY6" fmla="*/ 409459 h 536981"/>
              <a:gd name="connsiteX7" fmla="*/ 264159 w 929484"/>
              <a:gd name="connsiteY7" fmla="*/ 536981 h 536981"/>
              <a:gd name="connsiteX8" fmla="*/ 154914 w 929484"/>
              <a:gd name="connsiteY8" fmla="*/ 409459 h 536981"/>
              <a:gd name="connsiteX9" fmla="*/ 0 w 929484"/>
              <a:gd name="connsiteY9" fmla="*/ 409459 h 536981"/>
              <a:gd name="connsiteX10" fmla="*/ 0 w 929484"/>
              <a:gd name="connsiteY10" fmla="*/ 238851 h 536981"/>
              <a:gd name="connsiteX11" fmla="*/ 0 w 929484"/>
              <a:gd name="connsiteY11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387285 w 929484"/>
              <a:gd name="connsiteY3" fmla="*/ 0 h 536981"/>
              <a:gd name="connsiteX4" fmla="*/ 929484 w 929484"/>
              <a:gd name="connsiteY4" fmla="*/ 0 h 536981"/>
              <a:gd name="connsiteX5" fmla="*/ 929484 w 929484"/>
              <a:gd name="connsiteY5" fmla="*/ 409459 h 536981"/>
              <a:gd name="connsiteX6" fmla="*/ 387285 w 929484"/>
              <a:gd name="connsiteY6" fmla="*/ 409459 h 536981"/>
              <a:gd name="connsiteX7" fmla="*/ 264159 w 929484"/>
              <a:gd name="connsiteY7" fmla="*/ 536981 h 536981"/>
              <a:gd name="connsiteX8" fmla="*/ 154914 w 929484"/>
              <a:gd name="connsiteY8" fmla="*/ 409459 h 536981"/>
              <a:gd name="connsiteX9" fmla="*/ 0 w 929484"/>
              <a:gd name="connsiteY9" fmla="*/ 409459 h 536981"/>
              <a:gd name="connsiteX10" fmla="*/ 0 w 929484"/>
              <a:gd name="connsiteY10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154914 w 929484"/>
              <a:gd name="connsiteY2" fmla="*/ 0 h 536981"/>
              <a:gd name="connsiteX3" fmla="*/ 929484 w 929484"/>
              <a:gd name="connsiteY3" fmla="*/ 0 h 536981"/>
              <a:gd name="connsiteX4" fmla="*/ 929484 w 929484"/>
              <a:gd name="connsiteY4" fmla="*/ 409459 h 536981"/>
              <a:gd name="connsiteX5" fmla="*/ 387285 w 929484"/>
              <a:gd name="connsiteY5" fmla="*/ 409459 h 536981"/>
              <a:gd name="connsiteX6" fmla="*/ 264159 w 929484"/>
              <a:gd name="connsiteY6" fmla="*/ 536981 h 536981"/>
              <a:gd name="connsiteX7" fmla="*/ 154914 w 929484"/>
              <a:gd name="connsiteY7" fmla="*/ 409459 h 536981"/>
              <a:gd name="connsiteX8" fmla="*/ 0 w 929484"/>
              <a:gd name="connsiteY8" fmla="*/ 409459 h 536981"/>
              <a:gd name="connsiteX9" fmla="*/ 0 w 929484"/>
              <a:gd name="connsiteY9" fmla="*/ 0 h 536981"/>
              <a:gd name="connsiteX0" fmla="*/ 0 w 929484"/>
              <a:gd name="connsiteY0" fmla="*/ 0 h 536981"/>
              <a:gd name="connsiteX1" fmla="*/ 154914 w 929484"/>
              <a:gd name="connsiteY1" fmla="*/ 0 h 536981"/>
              <a:gd name="connsiteX2" fmla="*/ 929484 w 929484"/>
              <a:gd name="connsiteY2" fmla="*/ 0 h 536981"/>
              <a:gd name="connsiteX3" fmla="*/ 929484 w 929484"/>
              <a:gd name="connsiteY3" fmla="*/ 409459 h 536981"/>
              <a:gd name="connsiteX4" fmla="*/ 387285 w 929484"/>
              <a:gd name="connsiteY4" fmla="*/ 409459 h 536981"/>
              <a:gd name="connsiteX5" fmla="*/ 264159 w 929484"/>
              <a:gd name="connsiteY5" fmla="*/ 536981 h 536981"/>
              <a:gd name="connsiteX6" fmla="*/ 154914 w 929484"/>
              <a:gd name="connsiteY6" fmla="*/ 409459 h 536981"/>
              <a:gd name="connsiteX7" fmla="*/ 0 w 929484"/>
              <a:gd name="connsiteY7" fmla="*/ 409459 h 536981"/>
              <a:gd name="connsiteX8" fmla="*/ 0 w 929484"/>
              <a:gd name="connsiteY8" fmla="*/ 0 h 536981"/>
              <a:gd name="connsiteX0" fmla="*/ 0 w 929484"/>
              <a:gd name="connsiteY0" fmla="*/ 0 h 536981"/>
              <a:gd name="connsiteX1" fmla="*/ 929484 w 929484"/>
              <a:gd name="connsiteY1" fmla="*/ 0 h 536981"/>
              <a:gd name="connsiteX2" fmla="*/ 929484 w 929484"/>
              <a:gd name="connsiteY2" fmla="*/ 409459 h 536981"/>
              <a:gd name="connsiteX3" fmla="*/ 387285 w 929484"/>
              <a:gd name="connsiteY3" fmla="*/ 409459 h 536981"/>
              <a:gd name="connsiteX4" fmla="*/ 264159 w 929484"/>
              <a:gd name="connsiteY4" fmla="*/ 536981 h 536981"/>
              <a:gd name="connsiteX5" fmla="*/ 154914 w 929484"/>
              <a:gd name="connsiteY5" fmla="*/ 409459 h 536981"/>
              <a:gd name="connsiteX6" fmla="*/ 0 w 929484"/>
              <a:gd name="connsiteY6" fmla="*/ 409459 h 536981"/>
              <a:gd name="connsiteX7" fmla="*/ 0 w 929484"/>
              <a:gd name="connsiteY7" fmla="*/ 0 h 536981"/>
              <a:gd name="connsiteX0" fmla="*/ 0 w 929484"/>
              <a:gd name="connsiteY0" fmla="*/ 0 h 536981"/>
              <a:gd name="connsiteX1" fmla="*/ 929484 w 929484"/>
              <a:gd name="connsiteY1" fmla="*/ 0 h 536981"/>
              <a:gd name="connsiteX2" fmla="*/ 853146 w 929484"/>
              <a:gd name="connsiteY2" fmla="*/ 409459 h 536981"/>
              <a:gd name="connsiteX3" fmla="*/ 387285 w 929484"/>
              <a:gd name="connsiteY3" fmla="*/ 409459 h 536981"/>
              <a:gd name="connsiteX4" fmla="*/ 264159 w 929484"/>
              <a:gd name="connsiteY4" fmla="*/ 536981 h 536981"/>
              <a:gd name="connsiteX5" fmla="*/ 154914 w 929484"/>
              <a:gd name="connsiteY5" fmla="*/ 409459 h 536981"/>
              <a:gd name="connsiteX6" fmla="*/ 0 w 929484"/>
              <a:gd name="connsiteY6" fmla="*/ 409459 h 536981"/>
              <a:gd name="connsiteX7" fmla="*/ 0 w 929484"/>
              <a:gd name="connsiteY7" fmla="*/ 0 h 536981"/>
              <a:gd name="connsiteX0" fmla="*/ 0 w 860087"/>
              <a:gd name="connsiteY0" fmla="*/ 0 h 536981"/>
              <a:gd name="connsiteX1" fmla="*/ 860087 w 860087"/>
              <a:gd name="connsiteY1" fmla="*/ 0 h 536981"/>
              <a:gd name="connsiteX2" fmla="*/ 853146 w 860087"/>
              <a:gd name="connsiteY2" fmla="*/ 409459 h 536981"/>
              <a:gd name="connsiteX3" fmla="*/ 387285 w 860087"/>
              <a:gd name="connsiteY3" fmla="*/ 409459 h 536981"/>
              <a:gd name="connsiteX4" fmla="*/ 264159 w 860087"/>
              <a:gd name="connsiteY4" fmla="*/ 536981 h 536981"/>
              <a:gd name="connsiteX5" fmla="*/ 154914 w 860087"/>
              <a:gd name="connsiteY5" fmla="*/ 409459 h 536981"/>
              <a:gd name="connsiteX6" fmla="*/ 0 w 860087"/>
              <a:gd name="connsiteY6" fmla="*/ 409459 h 536981"/>
              <a:gd name="connsiteX7" fmla="*/ 0 w 860087"/>
              <a:gd name="connsiteY7" fmla="*/ 0 h 536981"/>
              <a:gd name="connsiteX0" fmla="*/ 291469 w 1151556"/>
              <a:gd name="connsiteY0" fmla="*/ 0 h 536981"/>
              <a:gd name="connsiteX1" fmla="*/ 1151556 w 1151556"/>
              <a:gd name="connsiteY1" fmla="*/ 0 h 536981"/>
              <a:gd name="connsiteX2" fmla="*/ 1144615 w 1151556"/>
              <a:gd name="connsiteY2" fmla="*/ 409459 h 536981"/>
              <a:gd name="connsiteX3" fmla="*/ 678754 w 1151556"/>
              <a:gd name="connsiteY3" fmla="*/ 409459 h 536981"/>
              <a:gd name="connsiteX4" fmla="*/ 555628 w 1151556"/>
              <a:gd name="connsiteY4" fmla="*/ 536981 h 536981"/>
              <a:gd name="connsiteX5" fmla="*/ 446383 w 1151556"/>
              <a:gd name="connsiteY5" fmla="*/ 409459 h 536981"/>
              <a:gd name="connsiteX6" fmla="*/ 0 w 1151556"/>
              <a:gd name="connsiteY6" fmla="*/ 409459 h 536981"/>
              <a:gd name="connsiteX7" fmla="*/ 291469 w 1151556"/>
              <a:gd name="connsiteY7" fmla="*/ 0 h 536981"/>
              <a:gd name="connsiteX0" fmla="*/ 6940 w 1151556"/>
              <a:gd name="connsiteY0" fmla="*/ 0 h 536981"/>
              <a:gd name="connsiteX1" fmla="*/ 1151556 w 1151556"/>
              <a:gd name="connsiteY1" fmla="*/ 0 h 536981"/>
              <a:gd name="connsiteX2" fmla="*/ 1144615 w 1151556"/>
              <a:gd name="connsiteY2" fmla="*/ 409459 h 536981"/>
              <a:gd name="connsiteX3" fmla="*/ 678754 w 1151556"/>
              <a:gd name="connsiteY3" fmla="*/ 409459 h 536981"/>
              <a:gd name="connsiteX4" fmla="*/ 555628 w 1151556"/>
              <a:gd name="connsiteY4" fmla="*/ 536981 h 536981"/>
              <a:gd name="connsiteX5" fmla="*/ 446383 w 1151556"/>
              <a:gd name="connsiteY5" fmla="*/ 409459 h 536981"/>
              <a:gd name="connsiteX6" fmla="*/ 0 w 1151556"/>
              <a:gd name="connsiteY6" fmla="*/ 409459 h 536981"/>
              <a:gd name="connsiteX7" fmla="*/ 6940 w 1151556"/>
              <a:gd name="connsiteY7" fmla="*/ 0 h 536981"/>
              <a:gd name="connsiteX0" fmla="*/ 0 w 1165435"/>
              <a:gd name="connsiteY0" fmla="*/ 0 h 536981"/>
              <a:gd name="connsiteX1" fmla="*/ 1165435 w 1165435"/>
              <a:gd name="connsiteY1" fmla="*/ 0 h 536981"/>
              <a:gd name="connsiteX2" fmla="*/ 1158494 w 1165435"/>
              <a:gd name="connsiteY2" fmla="*/ 409459 h 536981"/>
              <a:gd name="connsiteX3" fmla="*/ 692633 w 1165435"/>
              <a:gd name="connsiteY3" fmla="*/ 409459 h 536981"/>
              <a:gd name="connsiteX4" fmla="*/ 569507 w 1165435"/>
              <a:gd name="connsiteY4" fmla="*/ 536981 h 536981"/>
              <a:gd name="connsiteX5" fmla="*/ 460262 w 1165435"/>
              <a:gd name="connsiteY5" fmla="*/ 409459 h 536981"/>
              <a:gd name="connsiteX6" fmla="*/ 13879 w 1165435"/>
              <a:gd name="connsiteY6" fmla="*/ 409459 h 536981"/>
              <a:gd name="connsiteX7" fmla="*/ 0 w 1165435"/>
              <a:gd name="connsiteY7" fmla="*/ 0 h 536981"/>
              <a:gd name="connsiteX0" fmla="*/ 0 w 1158495"/>
              <a:gd name="connsiteY0" fmla="*/ 0 h 536981"/>
              <a:gd name="connsiteX1" fmla="*/ 1158495 w 1158495"/>
              <a:gd name="connsiteY1" fmla="*/ 0 h 536981"/>
              <a:gd name="connsiteX2" fmla="*/ 1151554 w 1158495"/>
              <a:gd name="connsiteY2" fmla="*/ 409459 h 536981"/>
              <a:gd name="connsiteX3" fmla="*/ 685693 w 1158495"/>
              <a:gd name="connsiteY3" fmla="*/ 409459 h 536981"/>
              <a:gd name="connsiteX4" fmla="*/ 562567 w 1158495"/>
              <a:gd name="connsiteY4" fmla="*/ 536981 h 536981"/>
              <a:gd name="connsiteX5" fmla="*/ 453322 w 1158495"/>
              <a:gd name="connsiteY5" fmla="*/ 409459 h 536981"/>
              <a:gd name="connsiteX6" fmla="*/ 6939 w 1158495"/>
              <a:gd name="connsiteY6" fmla="*/ 409459 h 536981"/>
              <a:gd name="connsiteX7" fmla="*/ 0 w 1158495"/>
              <a:gd name="connsiteY7" fmla="*/ 0 h 536981"/>
              <a:gd name="connsiteX0" fmla="*/ 20820 w 1179315"/>
              <a:gd name="connsiteY0" fmla="*/ 0 h 536981"/>
              <a:gd name="connsiteX1" fmla="*/ 1179315 w 1179315"/>
              <a:gd name="connsiteY1" fmla="*/ 0 h 536981"/>
              <a:gd name="connsiteX2" fmla="*/ 1172374 w 1179315"/>
              <a:gd name="connsiteY2" fmla="*/ 409459 h 536981"/>
              <a:gd name="connsiteX3" fmla="*/ 706513 w 1179315"/>
              <a:gd name="connsiteY3" fmla="*/ 409459 h 536981"/>
              <a:gd name="connsiteX4" fmla="*/ 583387 w 1179315"/>
              <a:gd name="connsiteY4" fmla="*/ 536981 h 536981"/>
              <a:gd name="connsiteX5" fmla="*/ 474142 w 1179315"/>
              <a:gd name="connsiteY5" fmla="*/ 409459 h 536981"/>
              <a:gd name="connsiteX6" fmla="*/ 0 w 1179315"/>
              <a:gd name="connsiteY6" fmla="*/ 402519 h 536981"/>
              <a:gd name="connsiteX7" fmla="*/ 20820 w 1179315"/>
              <a:gd name="connsiteY7" fmla="*/ 0 h 536981"/>
              <a:gd name="connsiteX0" fmla="*/ 0 w 1179315"/>
              <a:gd name="connsiteY0" fmla="*/ 0 h 536981"/>
              <a:gd name="connsiteX1" fmla="*/ 1179315 w 1179315"/>
              <a:gd name="connsiteY1" fmla="*/ 0 h 536981"/>
              <a:gd name="connsiteX2" fmla="*/ 1172374 w 1179315"/>
              <a:gd name="connsiteY2" fmla="*/ 409459 h 536981"/>
              <a:gd name="connsiteX3" fmla="*/ 706513 w 1179315"/>
              <a:gd name="connsiteY3" fmla="*/ 409459 h 536981"/>
              <a:gd name="connsiteX4" fmla="*/ 583387 w 1179315"/>
              <a:gd name="connsiteY4" fmla="*/ 536981 h 536981"/>
              <a:gd name="connsiteX5" fmla="*/ 474142 w 1179315"/>
              <a:gd name="connsiteY5" fmla="*/ 409459 h 536981"/>
              <a:gd name="connsiteX6" fmla="*/ 0 w 1179315"/>
              <a:gd name="connsiteY6" fmla="*/ 402519 h 536981"/>
              <a:gd name="connsiteX7" fmla="*/ 0 w 1179315"/>
              <a:gd name="connsiteY7" fmla="*/ 0 h 53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9315" h="536981">
                <a:moveTo>
                  <a:pt x="0" y="0"/>
                </a:moveTo>
                <a:lnTo>
                  <a:pt x="1179315" y="0"/>
                </a:lnTo>
                <a:lnTo>
                  <a:pt x="1172374" y="409459"/>
                </a:lnTo>
                <a:lnTo>
                  <a:pt x="706513" y="409459"/>
                </a:lnTo>
                <a:lnTo>
                  <a:pt x="583387" y="536981"/>
                </a:lnTo>
                <a:lnTo>
                  <a:pt x="474142" y="409459"/>
                </a:lnTo>
                <a:lnTo>
                  <a:pt x="0" y="4025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8036224" y="2289904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latin typeface="Arial "/>
                <a:cs typeface="Arial "/>
              </a:rPr>
              <a:t>Necesidades</a:t>
            </a:r>
          </a:p>
          <a:p>
            <a:r>
              <a:rPr lang="es-EC" b="1" dirty="0" smtClean="0">
                <a:solidFill>
                  <a:schemeClr val="bg1"/>
                </a:solidFill>
                <a:latin typeface="Arial "/>
                <a:cs typeface="Arial "/>
              </a:rPr>
              <a:t>insatisfechas**</a:t>
            </a:r>
            <a:endParaRPr lang="es-EC" b="1" dirty="0">
              <a:solidFill>
                <a:schemeClr val="bg1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08290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transparen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467006"/>
            <a:ext cx="10442575" cy="609981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3" y="3704387"/>
            <a:ext cx="10200855" cy="3621441"/>
          </a:xfrm>
          <a:prstGeom prst="rect">
            <a:avLst/>
          </a:prstGeom>
        </p:spPr>
      </p:pic>
      <p:sp>
        <p:nvSpPr>
          <p:cNvPr id="48" name="Rectángulo 47"/>
          <p:cNvSpPr/>
          <p:nvPr/>
        </p:nvSpPr>
        <p:spPr>
          <a:xfrm>
            <a:off x="0" y="1706158"/>
            <a:ext cx="2636200" cy="13137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  <a:p>
            <a:pPr algn="ctr">
              <a:lnSpc>
                <a:spcPct val="8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  <a:p>
            <a:pPr algn="ctr">
              <a:lnSpc>
                <a:spcPct val="80000"/>
              </a:lnSpc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Pobreza monetaria por ingresos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2636200" y="1706158"/>
            <a:ext cx="2636200" cy="13137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  <a:p>
            <a:pPr algn="ctr">
              <a:lnSpc>
                <a:spcPct val="8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  <a:p>
            <a:pPr algn="ctr">
              <a:lnSpc>
                <a:spcPct val="80000"/>
              </a:lnSpc>
            </a:pPr>
            <a:r>
              <a:rPr lang="es-ES" b="1" dirty="0" smtClean="0">
                <a:solidFill>
                  <a:srgbClr val="404040"/>
                </a:solidFill>
                <a:latin typeface="Arial Narrow"/>
                <a:cs typeface="Arial Narrow"/>
              </a:rPr>
              <a:t>Pobreza monetaria por consumo</a:t>
            </a:r>
            <a:endParaRPr lang="es-ES" b="1" dirty="0">
              <a:solidFill>
                <a:srgbClr val="404040"/>
              </a:solidFill>
              <a:latin typeface="Arial Narrow"/>
              <a:cs typeface="Arial Narrow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5272400" y="1706158"/>
            <a:ext cx="2636200" cy="13137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  <a:p>
            <a:pPr algn="ctr">
              <a:lnSpc>
                <a:spcPct val="8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  <a:p>
            <a:pPr algn="ctr">
              <a:lnSpc>
                <a:spcPct val="80000"/>
              </a:lnSpc>
            </a:pPr>
            <a:r>
              <a:rPr lang="es-ES" b="1" dirty="0" smtClean="0">
                <a:solidFill>
                  <a:srgbClr val="404040"/>
                </a:solidFill>
                <a:latin typeface="Arial Narrow"/>
                <a:cs typeface="Arial Narrow"/>
              </a:rPr>
              <a:t>Pobreza por Necesidades Básicas Insatisfechas</a:t>
            </a:r>
            <a:endParaRPr lang="es-ES" b="1" dirty="0">
              <a:solidFill>
                <a:srgbClr val="404040"/>
              </a:solidFill>
              <a:latin typeface="Arial Narrow"/>
              <a:cs typeface="Arial Narrow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7908600" y="1706158"/>
            <a:ext cx="2533980" cy="13137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  <a:p>
            <a:pPr algn="ctr">
              <a:lnSpc>
                <a:spcPct val="8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  <a:p>
            <a:pPr algn="ctr">
              <a:lnSpc>
                <a:spcPct val="80000"/>
              </a:lnSpc>
            </a:pPr>
            <a:r>
              <a:rPr lang="es-ES" b="1" dirty="0" smtClean="0">
                <a:solidFill>
                  <a:srgbClr val="404040"/>
                </a:solidFill>
                <a:latin typeface="Arial Narrow"/>
                <a:cs typeface="Arial Narrow"/>
              </a:rPr>
              <a:t>Pobreza subjetiva</a:t>
            </a:r>
            <a:endParaRPr lang="es-ES" b="1" dirty="0">
              <a:solidFill>
                <a:srgbClr val="404040"/>
              </a:solidFill>
              <a:latin typeface="Arial Narrow"/>
              <a:cs typeface="Arial Narrow"/>
            </a:endParaRPr>
          </a:p>
        </p:txBody>
      </p:sp>
      <p:cxnSp>
        <p:nvCxnSpPr>
          <p:cNvPr id="52" name="Conector recto 51"/>
          <p:cNvCxnSpPr/>
          <p:nvPr/>
        </p:nvCxnSpPr>
        <p:spPr>
          <a:xfrm>
            <a:off x="2626579" y="1706158"/>
            <a:ext cx="9621" cy="1313737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5262011" y="1706158"/>
            <a:ext cx="9621" cy="1313737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>
            <a:off x="7903789" y="1706158"/>
            <a:ext cx="9621" cy="1313737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5" name="Imagen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298" y="1841358"/>
            <a:ext cx="403609" cy="413958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30" y="1841358"/>
            <a:ext cx="453820" cy="413958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72" y="1841358"/>
            <a:ext cx="255179" cy="413958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03" y="1841358"/>
            <a:ext cx="449903" cy="413958"/>
          </a:xfrm>
          <a:prstGeom prst="rect">
            <a:avLst/>
          </a:prstGeom>
        </p:spPr>
      </p:pic>
      <p:sp>
        <p:nvSpPr>
          <p:cNvPr id="59" name="CuadroTexto 58"/>
          <p:cNvSpPr txBox="1"/>
          <p:nvPr/>
        </p:nvSpPr>
        <p:spPr>
          <a:xfrm>
            <a:off x="718845" y="4577928"/>
            <a:ext cx="1546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AA311"/>
                </a:solidFill>
                <a:latin typeface="Arial Narrow"/>
                <a:cs typeface="Arial Narrow"/>
              </a:rPr>
              <a:t>EDUCACIÓN Y COMUNICACIÓN</a:t>
            </a:r>
            <a:endParaRPr lang="es-ES" sz="1600" b="1" dirty="0">
              <a:solidFill>
                <a:srgbClr val="FAA311"/>
              </a:solidFill>
              <a:latin typeface="Arial Narrow"/>
              <a:cs typeface="Arial Narrow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3020406" y="4587164"/>
            <a:ext cx="1912066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SALUD, AGUA Y ALIMENTACIÓN</a:t>
            </a:r>
            <a:endParaRPr lang="es-ES" sz="1600" b="1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5569634" y="4577004"/>
            <a:ext cx="1762507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HÁBITAT, VIVIENDA Y AMBIENTE SANO</a:t>
            </a:r>
            <a:endParaRPr lang="es-ES" sz="1600" b="1" dirty="0">
              <a:solidFill>
                <a:schemeClr val="tx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7954046" y="4587164"/>
            <a:ext cx="1912066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1600" b="1" dirty="0" smtClean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TRABAJO Y SEGURIDAD SOCIAL</a:t>
            </a:r>
            <a:endParaRPr lang="es-ES" sz="1600" b="1" dirty="0">
              <a:solidFill>
                <a:schemeClr val="accent4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4" name="Imagen 3" descr="woman1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16" y="5512220"/>
            <a:ext cx="694166" cy="694166"/>
          </a:xfrm>
          <a:prstGeom prst="rect">
            <a:avLst/>
          </a:prstGeom>
        </p:spPr>
      </p:pic>
      <p:sp>
        <p:nvSpPr>
          <p:cNvPr id="22" name="Título 2"/>
          <p:cNvSpPr txBox="1">
            <a:spLocks/>
          </p:cNvSpPr>
          <p:nvPr/>
        </p:nvSpPr>
        <p:spPr>
          <a:xfrm>
            <a:off x="3227665" y="366608"/>
            <a:ext cx="6783972" cy="98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20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800" b="1" kern="1200">
                <a:solidFill>
                  <a:srgbClr val="37609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C" dirty="0" smtClean="0"/>
              <a:t>Enfoque multidimensional de la pobreza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3498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442632" y="3870960"/>
            <a:ext cx="7796902" cy="3108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2" name="Agrupar 31"/>
          <p:cNvGrpSpPr/>
          <p:nvPr/>
        </p:nvGrpSpPr>
        <p:grpSpPr>
          <a:xfrm>
            <a:off x="5118048" y="2804921"/>
            <a:ext cx="4121485" cy="1456925"/>
            <a:chOff x="3157289" y="1637058"/>
            <a:chExt cx="1761812" cy="1253012"/>
          </a:xfrm>
          <a:solidFill>
            <a:srgbClr val="15A2BE"/>
          </a:solidFill>
        </p:grpSpPr>
        <p:sp>
          <p:nvSpPr>
            <p:cNvPr id="33" name="Hexágono 32"/>
            <p:cNvSpPr/>
            <p:nvPr/>
          </p:nvSpPr>
          <p:spPr>
            <a:xfrm rot="5400000" flipH="1">
              <a:off x="3651282" y="2290080"/>
              <a:ext cx="776254" cy="423725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3157289" y="1637058"/>
              <a:ext cx="1761812" cy="106603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Proceso de construcción de la</a:t>
            </a:r>
            <a:br>
              <a:rPr lang="es-ES" dirty="0"/>
            </a:br>
            <a:r>
              <a:rPr lang="es-ES" dirty="0"/>
              <a:t> Agenda Social al 2017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1442632" y="2804921"/>
            <a:ext cx="3899660" cy="1456925"/>
            <a:chOff x="3157289" y="1637058"/>
            <a:chExt cx="1761812" cy="1222532"/>
          </a:xfrm>
          <a:solidFill>
            <a:srgbClr val="6CC5FA"/>
          </a:solidFill>
        </p:grpSpPr>
        <p:sp>
          <p:nvSpPr>
            <p:cNvPr id="23" name="Hexágono 22"/>
            <p:cNvSpPr/>
            <p:nvPr/>
          </p:nvSpPr>
          <p:spPr>
            <a:xfrm rot="5400000" flipH="1">
              <a:off x="3702082" y="2338130"/>
              <a:ext cx="674654" cy="368265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3157289" y="1637058"/>
              <a:ext cx="1761812" cy="106603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1442632" y="1778002"/>
            <a:ext cx="7796902" cy="1207371"/>
            <a:chOff x="1442632" y="1618848"/>
            <a:chExt cx="7353114" cy="1082043"/>
          </a:xfrm>
          <a:solidFill>
            <a:srgbClr val="3228A4"/>
          </a:solidFill>
        </p:grpSpPr>
        <p:sp>
          <p:nvSpPr>
            <p:cNvPr id="27" name="Hexágono 26"/>
            <p:cNvSpPr/>
            <p:nvPr/>
          </p:nvSpPr>
          <p:spPr>
            <a:xfrm rot="5400000" flipH="1">
              <a:off x="4663473" y="1905824"/>
              <a:ext cx="911432" cy="678702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1442632" y="1618848"/>
              <a:ext cx="7353114" cy="96798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9" name="CuadroTexto 28"/>
          <p:cNvSpPr txBox="1"/>
          <p:nvPr/>
        </p:nvSpPr>
        <p:spPr>
          <a:xfrm>
            <a:off x="1780925" y="1970518"/>
            <a:ext cx="6954099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sz="2400" b="1" dirty="0">
                <a:solidFill>
                  <a:schemeClr val="bg1"/>
                </a:solidFill>
                <a:latin typeface="Arial"/>
                <a:cs typeface="Arial"/>
              </a:rPr>
              <a:t>Alineación con el Plan Nacional para el </a:t>
            </a:r>
            <a:endParaRPr lang="es-EC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lvl="0" algn="ctr">
              <a:lnSpc>
                <a:spcPct val="90000"/>
              </a:lnSpc>
            </a:pPr>
            <a:r>
              <a:rPr lang="es-EC" sz="2400" b="1" dirty="0" smtClean="0">
                <a:solidFill>
                  <a:schemeClr val="bg1"/>
                </a:solidFill>
                <a:latin typeface="Arial"/>
                <a:cs typeface="Arial"/>
              </a:rPr>
              <a:t>Buen </a:t>
            </a:r>
            <a:r>
              <a:rPr lang="es-EC" sz="2400" b="1" dirty="0" smtClean="0">
                <a:solidFill>
                  <a:schemeClr val="bg1"/>
                </a:solidFill>
                <a:latin typeface="Arial"/>
                <a:cs typeface="Arial"/>
              </a:rPr>
              <a:t>Vivir</a:t>
            </a:r>
            <a:endParaRPr lang="es-EC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442632" y="4367697"/>
            <a:ext cx="7829864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sz="2800" b="1" dirty="0" smtClean="0">
                <a:solidFill>
                  <a:srgbClr val="000000"/>
                </a:solidFill>
                <a:latin typeface="Arial"/>
                <a:cs typeface="Arial"/>
              </a:rPr>
              <a:t>Trabajo articulado</a:t>
            </a:r>
            <a:endParaRPr lang="es-EC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861935" y="2878418"/>
            <a:ext cx="3179908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b="1" dirty="0">
                <a:solidFill>
                  <a:srgbClr val="FFFFFF"/>
                </a:solidFill>
                <a:latin typeface="Arial"/>
                <a:cs typeface="Arial"/>
              </a:rPr>
              <a:t>Diagnóstico:</a:t>
            </a:r>
          </a:p>
          <a:p>
            <a:pPr lvl="0" algn="ctr">
              <a:lnSpc>
                <a:spcPct val="90000"/>
              </a:lnSpc>
            </a:pPr>
            <a:r>
              <a:rPr lang="es-EC" dirty="0">
                <a:solidFill>
                  <a:srgbClr val="FFFFFF"/>
                </a:solidFill>
                <a:latin typeface="Arial"/>
                <a:cs typeface="Arial"/>
              </a:rPr>
              <a:t> Identificación de variables e indicadores: línea base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5537352" y="2878418"/>
            <a:ext cx="3179908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C" b="1" dirty="0">
                <a:solidFill>
                  <a:srgbClr val="FFFFFF"/>
                </a:solidFill>
                <a:latin typeface="Arial"/>
                <a:cs typeface="Arial"/>
              </a:rPr>
              <a:t>Construcción participativa: </a:t>
            </a:r>
            <a:r>
              <a:rPr lang="es-EC" dirty="0">
                <a:solidFill>
                  <a:srgbClr val="FFFFFF"/>
                </a:solidFill>
                <a:latin typeface="Arial"/>
                <a:cs typeface="Arial"/>
              </a:rPr>
              <a:t>a nivel nacional y territorial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2468730" y="5116430"/>
            <a:ext cx="5634038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PALOMA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8" b="55151"/>
          <a:stretch/>
        </p:blipFill>
        <p:spPr>
          <a:xfrm>
            <a:off x="7548819" y="3870960"/>
            <a:ext cx="1699645" cy="2402422"/>
          </a:xfrm>
          <a:prstGeom prst="rect">
            <a:avLst/>
          </a:prstGeom>
        </p:spPr>
      </p:pic>
      <p:pic>
        <p:nvPicPr>
          <p:cNvPr id="36" name="Imagen 35" descr="PALOMA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9" r="76101"/>
          <a:stretch/>
        </p:blipFill>
        <p:spPr>
          <a:xfrm>
            <a:off x="1442632" y="4261846"/>
            <a:ext cx="1811650" cy="2876599"/>
          </a:xfrm>
          <a:prstGeom prst="rect">
            <a:avLst/>
          </a:prstGeom>
        </p:spPr>
      </p:pic>
      <p:pic>
        <p:nvPicPr>
          <p:cNvPr id="39" name="Imagen 38" descr="AGEND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42" y="5166810"/>
            <a:ext cx="5136538" cy="165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0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15019</TotalTime>
  <Words>609</Words>
  <Application>Microsoft Macintosh PowerPoint</Application>
  <PresentationFormat>Personalizado</PresentationFormat>
  <Paragraphs>169</Paragraphs>
  <Slides>18</Slides>
  <Notes>17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El Buen Vivir como paradigma del  nuevo modelo de desarrollo del Ecuador</vt:lpstr>
      <vt:lpstr>El Buen Vivir y la transformación social en el Ecuador: instrumentos de planificación</vt:lpstr>
      <vt:lpstr>La institucionalidad y como lograr objetivos comunes</vt:lpstr>
      <vt:lpstr>Modelo de gestión MCDS</vt:lpstr>
      <vt:lpstr>Gestión intersectorial</vt:lpstr>
      <vt:lpstr>Medidas clásicas de pobreza</vt:lpstr>
      <vt:lpstr>Presentación de PowerPoint</vt:lpstr>
      <vt:lpstr>Proceso de construcción de la  Agenda Social al 2017</vt:lpstr>
      <vt:lpstr>Agenda de Desarrollo Social al 2017:  Pacto político e institucional</vt:lpstr>
      <vt:lpstr>  Red, acceso y territorio</vt:lpstr>
      <vt:lpstr>  Calidad de los servicios</vt:lpstr>
      <vt:lpstr>  Prevención y promoción</vt:lpstr>
      <vt:lpstr>  Ocio, plenitud y disfrute</vt:lpstr>
      <vt:lpstr>La intersectorialidad y la interacción con los programas sociales</vt:lpstr>
      <vt:lpstr>La intersectorialidad, integrando la oferta y demanda</vt:lpstr>
      <vt:lpstr>La intersectorialidad: el ejemplo de las estrategias emblemáticas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SERVICIOS SOCIALES DIGNOS</dc:title>
  <dc:creator>ANDREA CADENA</dc:creator>
  <cp:lastModifiedBy>Vicky Rivas</cp:lastModifiedBy>
  <cp:revision>584</cp:revision>
  <cp:lastPrinted>2015-05-21T19:48:40Z</cp:lastPrinted>
  <dcterms:created xsi:type="dcterms:W3CDTF">2012-12-28T14:50:00Z</dcterms:created>
  <dcterms:modified xsi:type="dcterms:W3CDTF">2015-10-20T20:30:31Z</dcterms:modified>
</cp:coreProperties>
</file>